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Roboto"/>
      <p:regular r:id="rId33"/>
      <p:bold r:id="rId34"/>
      <p:italic r:id="rId35"/>
      <p:boldItalic r:id="rId36"/>
    </p:embeddedFont>
    <p:embeddedFont>
      <p:font typeface="Montserrat"/>
      <p:regular r:id="rId37"/>
      <p:bold r:id="rId38"/>
      <p:italic r:id="rId39"/>
      <p:boldItalic r:id="rId40"/>
    </p:embeddedFont>
    <p:embeddedFont>
      <p:font typeface="Montserrat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MontserratMedium-bold.fntdata"/><Relationship Id="rId41" Type="http://schemas.openxmlformats.org/officeDocument/2006/relationships/font" Target="fonts/MontserratMedium-regular.fntdata"/><Relationship Id="rId22" Type="http://schemas.openxmlformats.org/officeDocument/2006/relationships/slide" Target="slides/slide17.xml"/><Relationship Id="rId44" Type="http://schemas.openxmlformats.org/officeDocument/2006/relationships/font" Target="fonts/MontserratMedium-boldItalic.fntdata"/><Relationship Id="rId21" Type="http://schemas.openxmlformats.org/officeDocument/2006/relationships/slide" Target="slides/slide16.xml"/><Relationship Id="rId43" Type="http://schemas.openxmlformats.org/officeDocument/2006/relationships/font" Target="fonts/MontserratMedium-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atonwinter24.onrender.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96db3b6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96db3b6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21365fdf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f21365fdf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2026d452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2026d452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2026d452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2026d45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2026d4524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2026d4524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2026d4524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2026d452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2026d4524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2026d4524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2026d4524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2026d4524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2026d452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2026d452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2026d452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2026d452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2026d452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2026d452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2026d452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2026d452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Used express framework to develop RESTful APIs that handled the requests from the frontend .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Used knex to connect to the database.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Used React to design a user-friendly interface where employees can log in, view their tracked data, and input new data</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Combined custom CSS with Material-UI components allowing for a visually appealing design</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u="sng">
                <a:solidFill>
                  <a:schemeClr val="hlink"/>
                </a:solidFill>
                <a:highlight>
                  <a:srgbClr val="FFFFFF"/>
                </a:highlight>
                <a:latin typeface="Roboto"/>
                <a:ea typeface="Roboto"/>
                <a:cs typeface="Roboto"/>
                <a:sym typeface="Roboto"/>
                <a:hlinkClick r:id="rId2"/>
              </a:rPr>
              <a:t>https://hackatonwinter24.onrender.com/</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rachelsmith@gmail.com 4321 (employee with admin)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2026d452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2026d452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As a team we embraced agile methodologies, iterative progress, and continuous feedback to rapidly develop the project collaboratively.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ae1df7a0f_1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ae1df7a0f_1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150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Thank you for your attention and engagement. We welcome any questions or thoughts you may have at this time.</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96db3b64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696db3b64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96db3b6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96db3b6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ad75df9b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ad75df9b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2026d452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2026d452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ad75df9b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ad75df9b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ad75df9b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ad75df9b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21365fd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21365fd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ad75df9b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ad75df9b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57.jpg"/><Relationship Id="rId6" Type="http://schemas.openxmlformats.org/officeDocument/2006/relationships/image" Target="../media/image40.jpg"/><Relationship Id="rId7" Type="http://schemas.openxmlformats.org/officeDocument/2006/relationships/image" Target="../media/image5.jp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hackatonwinter24.onrender.com/" TargetMode="External"/><Relationship Id="rId4" Type="http://schemas.openxmlformats.org/officeDocument/2006/relationships/image" Target="../media/image45.png"/><Relationship Id="rId11" Type="http://schemas.openxmlformats.org/officeDocument/2006/relationships/hyperlink" Target="https://hackatonwinter24.onrender.com/" TargetMode="External"/><Relationship Id="rId10" Type="http://schemas.openxmlformats.org/officeDocument/2006/relationships/image" Target="../media/image56.png"/><Relationship Id="rId9"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hyperlink" Target="https://www.figma.com/file/8XAxzkYbtaMifkKtzeI740/Mental-Health-Website?type=design&amp;node-id=107-453&amp;mode=design" TargetMode="External"/><Relationship Id="rId13" Type="http://schemas.openxmlformats.org/officeDocument/2006/relationships/image" Target="../media/image55.png"/><Relationship Id="rId12" Type="http://schemas.openxmlformats.org/officeDocument/2006/relationships/hyperlink" Target="https://colab.research.google.com/drive/1VX6BV-BMo9io7Q3J8ujUfJ9Qia8Rfg0l"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50.png"/><Relationship Id="rId9" Type="http://schemas.openxmlformats.org/officeDocument/2006/relationships/hyperlink" Target="https://www.figma.com/file/8XAxzkYbtaMifkKtzeI740/Mental-Health-Website?type=design&amp;node-id=107-453&amp;mode=design" TargetMode="External"/><Relationship Id="rId14" Type="http://schemas.openxmlformats.org/officeDocument/2006/relationships/hyperlink" Target="https://public.tableau.com/app/profile/jason.fong/viz/SleepandHealthStyleVisualization/Dashboard1" TargetMode="External"/><Relationship Id="rId5" Type="http://schemas.openxmlformats.org/officeDocument/2006/relationships/hyperlink" Target="https://github.com/RVPdev/HackatonWinter24" TargetMode="External"/><Relationship Id="rId6" Type="http://schemas.openxmlformats.org/officeDocument/2006/relationships/image" Target="../media/image49.png"/><Relationship Id="rId7" Type="http://schemas.openxmlformats.org/officeDocument/2006/relationships/hyperlink" Target="https://hackatonwinter24.onrender.com/" TargetMode="External"/><Relationship Id="rId8"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datasets/uom190346a/sleep-health-and-lifestyle-dataset" TargetMode="External"/><Relationship Id="rId4" Type="http://schemas.openxmlformats.org/officeDocument/2006/relationships/hyperlink" Target="https://www.kaggle.com/datasets/uom190346a/sleep-health-and-lifestyle-dataset" TargetMode="Externa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5.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3328988" y="1061875"/>
            <a:ext cx="2486024" cy="2486024"/>
          </a:xfrm>
          <a:prstGeom prst="rect">
            <a:avLst/>
          </a:prstGeom>
          <a:noFill/>
          <a:ln>
            <a:noFill/>
          </a:ln>
        </p:spPr>
      </p:pic>
      <p:pic>
        <p:nvPicPr>
          <p:cNvPr id="55" name="Google Shape;55;p13"/>
          <p:cNvPicPr preferRelativeResize="0"/>
          <p:nvPr/>
        </p:nvPicPr>
        <p:blipFill>
          <a:blip r:embed="rId4">
            <a:alphaModFix/>
          </a:blip>
          <a:stretch>
            <a:fillRect/>
          </a:stretch>
        </p:blipFill>
        <p:spPr>
          <a:xfrm>
            <a:off x="3041686" y="3730800"/>
            <a:ext cx="3060625" cy="38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16500" l="0" r="0" t="15541"/>
          <a:stretch/>
        </p:blipFill>
        <p:spPr>
          <a:xfrm>
            <a:off x="3254150" y="1618575"/>
            <a:ext cx="2594400" cy="979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40" name="Google Shape;140;p22"/>
          <p:cNvPicPr preferRelativeResize="0"/>
          <p:nvPr/>
        </p:nvPicPr>
        <p:blipFill rotWithShape="1">
          <a:blip r:embed="rId4">
            <a:alphaModFix/>
          </a:blip>
          <a:srcRect b="26944" l="0" r="0" t="30340"/>
          <a:stretch/>
        </p:blipFill>
        <p:spPr>
          <a:xfrm>
            <a:off x="6306400" y="1618575"/>
            <a:ext cx="2292900" cy="979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41" name="Google Shape;141;p22"/>
          <p:cNvPicPr preferRelativeResize="0"/>
          <p:nvPr/>
        </p:nvPicPr>
        <p:blipFill rotWithShape="1">
          <a:blip r:embed="rId5">
            <a:alphaModFix/>
          </a:blip>
          <a:srcRect b="0" l="12580" r="12848" t="0"/>
          <a:stretch/>
        </p:blipFill>
        <p:spPr>
          <a:xfrm>
            <a:off x="382900" y="1618575"/>
            <a:ext cx="2413200" cy="979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42" name="Google Shape;142;p22"/>
          <p:cNvSpPr txBox="1"/>
          <p:nvPr/>
        </p:nvSpPr>
        <p:spPr>
          <a:xfrm>
            <a:off x="250788" y="2898800"/>
            <a:ext cx="26775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Customization options</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Lack of insights for long term </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Opportunity to provide guided meditation</a:t>
            </a:r>
            <a:endParaRPr sz="1100">
              <a:solidFill>
                <a:srgbClr val="270A07"/>
              </a:solidFill>
              <a:latin typeface="Montserrat"/>
              <a:ea typeface="Montserrat"/>
              <a:cs typeface="Montserrat"/>
              <a:sym typeface="Montserrat"/>
            </a:endParaRPr>
          </a:p>
        </p:txBody>
      </p:sp>
      <p:sp>
        <p:nvSpPr>
          <p:cNvPr id="143" name="Google Shape;143;p22"/>
          <p:cNvSpPr txBox="1"/>
          <p:nvPr/>
        </p:nvSpPr>
        <p:spPr>
          <a:xfrm>
            <a:off x="2932200" y="2898800"/>
            <a:ext cx="30804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High-quality mindfulness content</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No options to personalize strategies</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Opportunity to provide tracking progress</a:t>
            </a:r>
            <a:endParaRPr sz="1100">
              <a:solidFill>
                <a:srgbClr val="270A07"/>
              </a:solidFill>
              <a:latin typeface="Montserrat"/>
              <a:ea typeface="Montserrat"/>
              <a:cs typeface="Montserrat"/>
              <a:sym typeface="Montserrat"/>
            </a:endParaRPr>
          </a:p>
        </p:txBody>
      </p:sp>
      <p:sp>
        <p:nvSpPr>
          <p:cNvPr id="144" name="Google Shape;144;p22"/>
          <p:cNvSpPr txBox="1"/>
          <p:nvPr/>
        </p:nvSpPr>
        <p:spPr>
          <a:xfrm>
            <a:off x="6012588" y="2898800"/>
            <a:ext cx="2880600" cy="1116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Structured programs </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Very complex strategies</a:t>
            </a:r>
            <a:endParaRPr sz="1100">
              <a:solidFill>
                <a:srgbClr val="270A07"/>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Opportunity to personalize the user page </a:t>
            </a:r>
            <a:endParaRPr sz="1100">
              <a:solidFill>
                <a:srgbClr val="270A07"/>
              </a:solidFill>
              <a:latin typeface="Montserrat"/>
              <a:ea typeface="Montserrat"/>
              <a:cs typeface="Montserrat"/>
              <a:sym typeface="Montserrat"/>
            </a:endParaRPr>
          </a:p>
        </p:txBody>
      </p:sp>
      <p:sp>
        <p:nvSpPr>
          <p:cNvPr id="145" name="Google Shape;145;p22"/>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COMPETITIVE ANALYSIS</a:t>
            </a:r>
            <a:endParaRPr>
              <a:solidFill>
                <a:srgbClr val="270A07"/>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49" name="Shape 149"/>
        <p:cNvGrpSpPr/>
        <p:nvPr/>
      </p:nvGrpSpPr>
      <p:grpSpPr>
        <a:xfrm>
          <a:off x="0" y="0"/>
          <a:ext cx="0" cy="0"/>
          <a:chOff x="0" y="0"/>
          <a:chExt cx="0" cy="0"/>
        </a:xfrm>
      </p:grpSpPr>
      <p:sp>
        <p:nvSpPr>
          <p:cNvPr id="150" name="Google Shape;150;p23"/>
          <p:cNvSpPr/>
          <p:nvPr/>
        </p:nvSpPr>
        <p:spPr>
          <a:xfrm>
            <a:off x="6614850" y="598350"/>
            <a:ext cx="2424600" cy="11937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3"/>
          <p:cNvSpPr/>
          <p:nvPr/>
        </p:nvSpPr>
        <p:spPr>
          <a:xfrm>
            <a:off x="6596989" y="2095275"/>
            <a:ext cx="2424600" cy="11937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3"/>
          <p:cNvSpPr/>
          <p:nvPr/>
        </p:nvSpPr>
        <p:spPr>
          <a:xfrm>
            <a:off x="3966589" y="2095263"/>
            <a:ext cx="2424600" cy="11937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3"/>
          <p:cNvSpPr/>
          <p:nvPr/>
        </p:nvSpPr>
        <p:spPr>
          <a:xfrm>
            <a:off x="5411775" y="3544501"/>
            <a:ext cx="2424600" cy="12681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3"/>
          <p:cNvSpPr/>
          <p:nvPr/>
        </p:nvSpPr>
        <p:spPr>
          <a:xfrm>
            <a:off x="3966600" y="560900"/>
            <a:ext cx="2424600" cy="11937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3"/>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SURVEY</a:t>
            </a:r>
            <a:endParaRPr>
              <a:solidFill>
                <a:srgbClr val="270A07"/>
              </a:solidFill>
              <a:latin typeface="Montserrat SemiBold"/>
              <a:ea typeface="Montserrat SemiBold"/>
              <a:cs typeface="Montserrat SemiBold"/>
              <a:sym typeface="Montserrat SemiBold"/>
            </a:endParaRPr>
          </a:p>
        </p:txBody>
      </p:sp>
      <p:sp>
        <p:nvSpPr>
          <p:cNvPr id="156" name="Google Shape;156;p23"/>
          <p:cNvSpPr txBox="1"/>
          <p:nvPr/>
        </p:nvSpPr>
        <p:spPr>
          <a:xfrm>
            <a:off x="277250" y="1191775"/>
            <a:ext cx="3717300" cy="24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270A07"/>
                </a:solidFill>
                <a:latin typeface="Montserrat"/>
                <a:ea typeface="Montserrat"/>
                <a:cs typeface="Montserrat"/>
                <a:sym typeface="Montserrat"/>
              </a:rPr>
              <a:t>Based on the data analysis and competitive analysis, we created and deployed a survey to our communities:</a:t>
            </a:r>
            <a:endParaRPr b="1" sz="1200">
              <a:solidFill>
                <a:srgbClr val="270A07"/>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100">
                <a:solidFill>
                  <a:srgbClr val="270A07"/>
                </a:solidFill>
                <a:latin typeface="Montserrat"/>
                <a:ea typeface="Montserrat"/>
                <a:cs typeface="Montserrat"/>
                <a:sym typeface="Montserrat"/>
              </a:rPr>
              <a:t>Questions about </a:t>
            </a:r>
            <a:endParaRPr sz="1100">
              <a:solidFill>
                <a:srgbClr val="270A07"/>
              </a:solidFill>
              <a:latin typeface="Montserrat"/>
              <a:ea typeface="Montserrat"/>
              <a:cs typeface="Montserrat"/>
              <a:sym typeface="Montserrat"/>
            </a:endParaRPr>
          </a:p>
          <a:p>
            <a:pPr indent="-298450" lvl="0" marL="457200" rtl="0" algn="l">
              <a:lnSpc>
                <a:spcPct val="115000"/>
              </a:lnSpc>
              <a:spcBef>
                <a:spcPts val="120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demographics</a:t>
            </a:r>
            <a:endParaRPr sz="1100">
              <a:solidFill>
                <a:srgbClr val="270A07"/>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employment status, </a:t>
            </a:r>
            <a:endParaRPr sz="1100">
              <a:solidFill>
                <a:srgbClr val="270A07"/>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their mental health</a:t>
            </a:r>
            <a:endParaRPr sz="1100">
              <a:solidFill>
                <a:srgbClr val="270A07"/>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how likely they are to use a mental health app</a:t>
            </a:r>
            <a:endParaRPr sz="1100">
              <a:solidFill>
                <a:srgbClr val="270A07"/>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270A07"/>
              </a:buClr>
              <a:buSzPts val="1100"/>
              <a:buFont typeface="Montserrat"/>
              <a:buChar char="●"/>
            </a:pPr>
            <a:r>
              <a:rPr lang="en" sz="1100">
                <a:solidFill>
                  <a:srgbClr val="270A07"/>
                </a:solidFill>
                <a:latin typeface="Montserrat"/>
                <a:ea typeface="Montserrat"/>
                <a:cs typeface="Montserrat"/>
                <a:sym typeface="Montserrat"/>
              </a:rPr>
              <a:t>what they would want from one</a:t>
            </a:r>
            <a:endParaRPr sz="1100">
              <a:solidFill>
                <a:srgbClr val="270A07"/>
              </a:solidFill>
              <a:latin typeface="Montserrat"/>
              <a:ea typeface="Montserrat"/>
              <a:cs typeface="Montserrat"/>
              <a:sym typeface="Montserrat"/>
            </a:endParaRPr>
          </a:p>
        </p:txBody>
      </p:sp>
      <p:sp>
        <p:nvSpPr>
          <p:cNvPr id="157" name="Google Shape;157;p23"/>
          <p:cNvSpPr txBox="1"/>
          <p:nvPr/>
        </p:nvSpPr>
        <p:spPr>
          <a:xfrm>
            <a:off x="6114600" y="3505557"/>
            <a:ext cx="1305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100">
                <a:solidFill>
                  <a:srgbClr val="270A07"/>
                </a:solidFill>
                <a:latin typeface="Montserrat"/>
                <a:ea typeface="Montserrat"/>
                <a:cs typeface="Montserrat"/>
                <a:sym typeface="Montserrat"/>
              </a:rPr>
              <a:t>60%</a:t>
            </a:r>
            <a:endParaRPr sz="3000">
              <a:solidFill>
                <a:srgbClr val="270A07"/>
              </a:solidFill>
              <a:latin typeface="Montserrat"/>
              <a:ea typeface="Montserrat"/>
              <a:cs typeface="Montserrat"/>
              <a:sym typeface="Montserrat"/>
            </a:endParaRPr>
          </a:p>
        </p:txBody>
      </p:sp>
      <p:sp>
        <p:nvSpPr>
          <p:cNvPr id="158" name="Google Shape;158;p23"/>
          <p:cNvSpPr txBox="1"/>
          <p:nvPr/>
        </p:nvSpPr>
        <p:spPr>
          <a:xfrm>
            <a:off x="4665493" y="2094813"/>
            <a:ext cx="1305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100">
                <a:solidFill>
                  <a:srgbClr val="270A07"/>
                </a:solidFill>
                <a:latin typeface="Montserrat"/>
                <a:ea typeface="Montserrat"/>
                <a:cs typeface="Montserrat"/>
                <a:sym typeface="Montserrat"/>
              </a:rPr>
              <a:t>85</a:t>
            </a:r>
            <a:r>
              <a:rPr b="1" lang="en" sz="3100">
                <a:solidFill>
                  <a:srgbClr val="270A07"/>
                </a:solidFill>
                <a:latin typeface="Montserrat"/>
                <a:ea typeface="Montserrat"/>
                <a:cs typeface="Montserrat"/>
                <a:sym typeface="Montserrat"/>
              </a:rPr>
              <a:t>%</a:t>
            </a:r>
            <a:endParaRPr sz="3000">
              <a:solidFill>
                <a:srgbClr val="270A07"/>
              </a:solidFill>
              <a:latin typeface="Montserrat"/>
              <a:ea typeface="Montserrat"/>
              <a:cs typeface="Montserrat"/>
              <a:sym typeface="Montserrat"/>
            </a:endParaRPr>
          </a:p>
        </p:txBody>
      </p:sp>
      <p:sp>
        <p:nvSpPr>
          <p:cNvPr id="159" name="Google Shape;159;p23"/>
          <p:cNvSpPr txBox="1"/>
          <p:nvPr/>
        </p:nvSpPr>
        <p:spPr>
          <a:xfrm>
            <a:off x="7272975" y="2097049"/>
            <a:ext cx="1305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100">
                <a:solidFill>
                  <a:srgbClr val="270A07"/>
                </a:solidFill>
                <a:latin typeface="Montserrat"/>
                <a:ea typeface="Montserrat"/>
                <a:cs typeface="Montserrat"/>
                <a:sym typeface="Montserrat"/>
              </a:rPr>
              <a:t>7</a:t>
            </a:r>
            <a:r>
              <a:rPr b="1" lang="en" sz="3100">
                <a:solidFill>
                  <a:srgbClr val="270A07"/>
                </a:solidFill>
                <a:latin typeface="Montserrat"/>
                <a:ea typeface="Montserrat"/>
                <a:cs typeface="Montserrat"/>
                <a:sym typeface="Montserrat"/>
              </a:rPr>
              <a:t>2%</a:t>
            </a:r>
            <a:endParaRPr sz="3000">
              <a:solidFill>
                <a:srgbClr val="270A07"/>
              </a:solidFill>
              <a:latin typeface="Montserrat"/>
              <a:ea typeface="Montserrat"/>
              <a:cs typeface="Montserrat"/>
              <a:sym typeface="Montserrat"/>
            </a:endParaRPr>
          </a:p>
        </p:txBody>
      </p:sp>
      <p:sp>
        <p:nvSpPr>
          <p:cNvPr id="160" name="Google Shape;160;p23"/>
          <p:cNvSpPr txBox="1"/>
          <p:nvPr/>
        </p:nvSpPr>
        <p:spPr>
          <a:xfrm>
            <a:off x="4672814" y="560907"/>
            <a:ext cx="1305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100">
                <a:solidFill>
                  <a:srgbClr val="270A07"/>
                </a:solidFill>
                <a:latin typeface="Montserrat"/>
                <a:ea typeface="Montserrat"/>
                <a:cs typeface="Montserrat"/>
                <a:sym typeface="Montserrat"/>
              </a:rPr>
              <a:t>92%</a:t>
            </a:r>
            <a:endParaRPr sz="3000">
              <a:solidFill>
                <a:srgbClr val="270A07"/>
              </a:solidFill>
              <a:latin typeface="Montserrat"/>
              <a:ea typeface="Montserrat"/>
              <a:cs typeface="Montserrat"/>
              <a:sym typeface="Montserrat"/>
            </a:endParaRPr>
          </a:p>
        </p:txBody>
      </p:sp>
      <p:sp>
        <p:nvSpPr>
          <p:cNvPr id="161" name="Google Shape;161;p23"/>
          <p:cNvSpPr txBox="1"/>
          <p:nvPr/>
        </p:nvSpPr>
        <p:spPr>
          <a:xfrm>
            <a:off x="7230050" y="560907"/>
            <a:ext cx="1305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3100">
                <a:solidFill>
                  <a:srgbClr val="270A07"/>
                </a:solidFill>
                <a:latin typeface="Montserrat"/>
                <a:ea typeface="Montserrat"/>
                <a:cs typeface="Montserrat"/>
                <a:sym typeface="Montserrat"/>
              </a:rPr>
              <a:t>78</a:t>
            </a:r>
            <a:r>
              <a:rPr b="1" lang="en" sz="3100">
                <a:solidFill>
                  <a:srgbClr val="270A07"/>
                </a:solidFill>
                <a:latin typeface="Montserrat"/>
                <a:ea typeface="Montserrat"/>
                <a:cs typeface="Montserrat"/>
                <a:sym typeface="Montserrat"/>
              </a:rPr>
              <a:t>%</a:t>
            </a:r>
            <a:endParaRPr sz="3000">
              <a:solidFill>
                <a:srgbClr val="270A07"/>
              </a:solidFill>
              <a:latin typeface="Montserrat"/>
              <a:ea typeface="Montserrat"/>
              <a:cs typeface="Montserrat"/>
              <a:sym typeface="Montserrat"/>
            </a:endParaRPr>
          </a:p>
        </p:txBody>
      </p:sp>
      <p:sp>
        <p:nvSpPr>
          <p:cNvPr id="162" name="Google Shape;162;p23"/>
          <p:cNvSpPr txBox="1"/>
          <p:nvPr/>
        </p:nvSpPr>
        <p:spPr>
          <a:xfrm>
            <a:off x="3962414" y="1146514"/>
            <a:ext cx="2481300" cy="4755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1000">
                <a:solidFill>
                  <a:srgbClr val="270A07"/>
                </a:solidFill>
                <a:latin typeface="Montserrat"/>
                <a:ea typeface="Montserrat"/>
                <a:cs typeface="Montserrat"/>
                <a:sym typeface="Montserrat"/>
              </a:rPr>
              <a:t>indicated they were employed and had poor mental health</a:t>
            </a:r>
            <a:r>
              <a:rPr lang="en" sz="1700">
                <a:solidFill>
                  <a:schemeClr val="dk2"/>
                </a:solidFill>
              </a:rPr>
              <a:t> </a:t>
            </a:r>
            <a:endParaRPr sz="1700">
              <a:solidFill>
                <a:schemeClr val="dk2"/>
              </a:solidFill>
            </a:endParaRPr>
          </a:p>
        </p:txBody>
      </p:sp>
      <p:sp>
        <p:nvSpPr>
          <p:cNvPr id="163" name="Google Shape;163;p23"/>
          <p:cNvSpPr txBox="1"/>
          <p:nvPr/>
        </p:nvSpPr>
        <p:spPr>
          <a:xfrm>
            <a:off x="6586500" y="1108102"/>
            <a:ext cx="24813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70A07"/>
                </a:solidFill>
                <a:latin typeface="Montserrat"/>
                <a:ea typeface="Montserrat"/>
                <a:cs typeface="Montserrat"/>
                <a:sym typeface="Montserrat"/>
              </a:rPr>
              <a:t>indicated that they are likely to use a mental health app for tracking their mood and personal strategies</a:t>
            </a:r>
            <a:endParaRPr sz="1700">
              <a:solidFill>
                <a:schemeClr val="dk2"/>
              </a:solidFill>
            </a:endParaRPr>
          </a:p>
        </p:txBody>
      </p:sp>
      <p:sp>
        <p:nvSpPr>
          <p:cNvPr id="164" name="Google Shape;164;p23"/>
          <p:cNvSpPr txBox="1"/>
          <p:nvPr/>
        </p:nvSpPr>
        <p:spPr>
          <a:xfrm>
            <a:off x="3966645" y="2642464"/>
            <a:ext cx="24813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70A07"/>
                </a:solidFill>
                <a:latin typeface="Montserrat"/>
                <a:ea typeface="Montserrat"/>
                <a:cs typeface="Montserrat"/>
                <a:sym typeface="Montserrat"/>
              </a:rPr>
              <a:t>had a preference for mood tracking functionality in a mental health app.</a:t>
            </a:r>
            <a:endParaRPr sz="1700">
              <a:solidFill>
                <a:schemeClr val="dk2"/>
              </a:solidFill>
            </a:endParaRPr>
          </a:p>
        </p:txBody>
      </p:sp>
      <p:sp>
        <p:nvSpPr>
          <p:cNvPr id="165" name="Google Shape;165;p23"/>
          <p:cNvSpPr txBox="1"/>
          <p:nvPr/>
        </p:nvSpPr>
        <p:spPr>
          <a:xfrm>
            <a:off x="6685275" y="2591727"/>
            <a:ext cx="24813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70A07"/>
                </a:solidFill>
                <a:latin typeface="Montserrat"/>
                <a:ea typeface="Montserrat"/>
                <a:cs typeface="Montserrat"/>
                <a:sym typeface="Montserrat"/>
              </a:rPr>
              <a:t>indicated that they would find personalized tips and coping strategies helpful</a:t>
            </a:r>
            <a:endParaRPr sz="1700">
              <a:solidFill>
                <a:schemeClr val="dk2"/>
              </a:solidFill>
            </a:endParaRPr>
          </a:p>
        </p:txBody>
      </p:sp>
      <p:sp>
        <p:nvSpPr>
          <p:cNvPr id="166" name="Google Shape;166;p23"/>
          <p:cNvSpPr txBox="1"/>
          <p:nvPr/>
        </p:nvSpPr>
        <p:spPr>
          <a:xfrm>
            <a:off x="5450700" y="3973802"/>
            <a:ext cx="24813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70A07"/>
                </a:solidFill>
                <a:latin typeface="Montserrat"/>
                <a:ea typeface="Montserrat"/>
                <a:cs typeface="Montserrat"/>
                <a:sym typeface="Montserrat"/>
              </a:rPr>
              <a:t>indicated that other health metrics would also be helpful to see in conjunction (sleep &amp; physical activity)</a:t>
            </a:r>
            <a:endParaRPr sz="17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70" name="Shape 170"/>
        <p:cNvGrpSpPr/>
        <p:nvPr/>
      </p:nvGrpSpPr>
      <p:grpSpPr>
        <a:xfrm>
          <a:off x="0" y="0"/>
          <a:ext cx="0" cy="0"/>
          <a:chOff x="0" y="0"/>
          <a:chExt cx="0" cy="0"/>
        </a:xfrm>
      </p:grpSpPr>
      <p:sp>
        <p:nvSpPr>
          <p:cNvPr id="171" name="Google Shape;17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70A07"/>
                </a:solidFill>
                <a:latin typeface="Montserrat"/>
                <a:ea typeface="Montserrat"/>
                <a:cs typeface="Montserrat"/>
                <a:sym typeface="Montserrat"/>
              </a:rPr>
              <a:t>Pain Points based on User Stories:</a:t>
            </a:r>
            <a:endParaRPr>
              <a:solidFill>
                <a:srgbClr val="270A07"/>
              </a:solidFill>
              <a:latin typeface="Montserrat"/>
              <a:ea typeface="Montserrat"/>
              <a:cs typeface="Montserrat"/>
              <a:sym typeface="Montserrat"/>
            </a:endParaRPr>
          </a:p>
        </p:txBody>
      </p:sp>
      <p:pic>
        <p:nvPicPr>
          <p:cNvPr id="172" name="Google Shape;172;p24"/>
          <p:cNvPicPr preferRelativeResize="0"/>
          <p:nvPr/>
        </p:nvPicPr>
        <p:blipFill>
          <a:blip r:embed="rId3">
            <a:alphaModFix/>
          </a:blip>
          <a:stretch>
            <a:fillRect/>
          </a:stretch>
        </p:blipFill>
        <p:spPr>
          <a:xfrm>
            <a:off x="3513475" y="1913500"/>
            <a:ext cx="2265475" cy="2329600"/>
          </a:xfrm>
          <a:prstGeom prst="rect">
            <a:avLst/>
          </a:prstGeom>
          <a:noFill/>
          <a:ln>
            <a:noFill/>
          </a:ln>
        </p:spPr>
      </p:pic>
      <p:grpSp>
        <p:nvGrpSpPr>
          <p:cNvPr id="173" name="Google Shape;173;p24"/>
          <p:cNvGrpSpPr/>
          <p:nvPr/>
        </p:nvGrpSpPr>
        <p:grpSpPr>
          <a:xfrm>
            <a:off x="425200" y="2063225"/>
            <a:ext cx="3409650" cy="1743300"/>
            <a:chOff x="494575" y="1989025"/>
            <a:chExt cx="3409650" cy="1743300"/>
          </a:xfrm>
        </p:grpSpPr>
        <p:sp>
          <p:nvSpPr>
            <p:cNvPr id="174" name="Google Shape;174;p24"/>
            <p:cNvSpPr/>
            <p:nvPr/>
          </p:nvSpPr>
          <p:spPr>
            <a:xfrm>
              <a:off x="494575" y="1989025"/>
              <a:ext cx="2806800" cy="1743300"/>
            </a:xfrm>
            <a:prstGeom prst="flowChartAlternateProcess">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txBox="1"/>
            <p:nvPr/>
          </p:nvSpPr>
          <p:spPr>
            <a:xfrm>
              <a:off x="724825" y="2110075"/>
              <a:ext cx="3179400" cy="150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270A07"/>
                  </a:solidFill>
                  <a:latin typeface="Montserrat"/>
                  <a:ea typeface="Montserrat"/>
                  <a:cs typeface="Montserrat"/>
                  <a:sym typeface="Montserrat"/>
                </a:rPr>
                <a:t>As a user:</a:t>
              </a:r>
              <a:endParaRPr b="1">
                <a:solidFill>
                  <a:srgbClr val="270A07"/>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270A07"/>
                </a:buClr>
                <a:buSzPts val="1400"/>
                <a:buFont typeface="Montserrat"/>
                <a:buChar char="●"/>
              </a:pPr>
              <a:r>
                <a:rPr lang="en">
                  <a:solidFill>
                    <a:srgbClr val="270A07"/>
                  </a:solidFill>
                  <a:latin typeface="Montserrat"/>
                  <a:ea typeface="Montserrat"/>
                  <a:cs typeface="Montserrat"/>
                  <a:sym typeface="Montserrat"/>
                </a:rPr>
                <a:t>Input current metrics</a:t>
              </a:r>
              <a:endParaRPr>
                <a:solidFill>
                  <a:srgbClr val="270A07"/>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70A07"/>
                </a:buClr>
                <a:buSzPts val="1400"/>
                <a:buFont typeface="Montserrat"/>
                <a:buChar char="●"/>
              </a:pPr>
              <a:r>
                <a:rPr lang="en">
                  <a:solidFill>
                    <a:srgbClr val="270A07"/>
                  </a:solidFill>
                  <a:latin typeface="Montserrat"/>
                  <a:ea typeface="Montserrat"/>
                  <a:cs typeface="Montserrat"/>
                  <a:sym typeface="Montserrat"/>
                </a:rPr>
                <a:t>Track past metrics</a:t>
              </a:r>
              <a:endParaRPr>
                <a:solidFill>
                  <a:srgbClr val="270A07"/>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70A07"/>
                </a:buClr>
                <a:buSzPts val="1400"/>
                <a:buFont typeface="Montserrat"/>
                <a:buChar char="●"/>
              </a:pPr>
              <a:r>
                <a:rPr lang="en">
                  <a:solidFill>
                    <a:srgbClr val="270A07"/>
                  </a:solidFill>
                  <a:latin typeface="Montserrat"/>
                  <a:ea typeface="Montserrat"/>
                  <a:cs typeface="Montserrat"/>
                  <a:sym typeface="Montserrat"/>
                </a:rPr>
                <a:t>Coping strategies</a:t>
              </a:r>
              <a:endParaRPr>
                <a:solidFill>
                  <a:srgbClr val="270A07"/>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600">
                <a:solidFill>
                  <a:schemeClr val="dk2"/>
                </a:solidFill>
              </a:endParaRPr>
            </a:p>
            <a:p>
              <a:pPr indent="0" lvl="0" marL="457200" rtl="0" algn="l">
                <a:spcBef>
                  <a:spcPts val="0"/>
                </a:spcBef>
                <a:spcAft>
                  <a:spcPts val="0"/>
                </a:spcAft>
                <a:buNone/>
              </a:pPr>
              <a:r>
                <a:t/>
              </a:r>
              <a:endParaRPr b="1" sz="1600">
                <a:solidFill>
                  <a:schemeClr val="dk2"/>
                </a:solidFill>
              </a:endParaRPr>
            </a:p>
          </p:txBody>
        </p:sp>
      </p:grpSp>
      <p:grpSp>
        <p:nvGrpSpPr>
          <p:cNvPr id="176" name="Google Shape;176;p24"/>
          <p:cNvGrpSpPr/>
          <p:nvPr/>
        </p:nvGrpSpPr>
        <p:grpSpPr>
          <a:xfrm>
            <a:off x="6060425" y="2063225"/>
            <a:ext cx="2707800" cy="1743300"/>
            <a:chOff x="6129800" y="1989025"/>
            <a:chExt cx="2707800" cy="1743300"/>
          </a:xfrm>
        </p:grpSpPr>
        <p:sp>
          <p:nvSpPr>
            <p:cNvPr id="177" name="Google Shape;177;p24"/>
            <p:cNvSpPr/>
            <p:nvPr/>
          </p:nvSpPr>
          <p:spPr>
            <a:xfrm>
              <a:off x="6129800" y="1989025"/>
              <a:ext cx="2707800" cy="1743300"/>
            </a:xfrm>
            <a:prstGeom prst="flowChartAlternateProcess">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4"/>
            <p:cNvSpPr txBox="1"/>
            <p:nvPr/>
          </p:nvSpPr>
          <p:spPr>
            <a:xfrm>
              <a:off x="6222500" y="2149725"/>
              <a:ext cx="2522400" cy="127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270A07"/>
                  </a:solidFill>
                  <a:latin typeface="Montserrat"/>
                  <a:ea typeface="Montserrat"/>
                  <a:cs typeface="Montserrat"/>
                  <a:sym typeface="Montserrat"/>
                </a:rPr>
                <a:t>As an administrator: </a:t>
              </a:r>
              <a:endParaRPr b="1">
                <a:solidFill>
                  <a:srgbClr val="270A07"/>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70A07"/>
                </a:buClr>
                <a:buSzPts val="1400"/>
                <a:buFont typeface="Montserrat"/>
                <a:buChar char="●"/>
              </a:pPr>
              <a:r>
                <a:rPr lang="en">
                  <a:solidFill>
                    <a:srgbClr val="270A07"/>
                  </a:solidFill>
                  <a:latin typeface="Montserrat"/>
                  <a:ea typeface="Montserrat"/>
                  <a:cs typeface="Montserrat"/>
                  <a:sym typeface="Montserrat"/>
                </a:rPr>
                <a:t>Delete employees</a:t>
              </a:r>
              <a:endParaRPr>
                <a:solidFill>
                  <a:srgbClr val="270A07"/>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70A07"/>
                </a:buClr>
                <a:buSzPts val="1400"/>
                <a:buFont typeface="Montserrat"/>
                <a:buChar char="●"/>
              </a:pPr>
              <a:r>
                <a:rPr lang="en">
                  <a:solidFill>
                    <a:srgbClr val="270A07"/>
                  </a:solidFill>
                  <a:latin typeface="Montserrat"/>
                  <a:ea typeface="Montserrat"/>
                  <a:cs typeface="Montserrat"/>
                  <a:sym typeface="Montserrat"/>
                </a:rPr>
                <a:t>Add new employees</a:t>
              </a:r>
              <a:endParaRPr>
                <a:solidFill>
                  <a:srgbClr val="270A07"/>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2"/>
                </a:solidFill>
              </a:endParaRPr>
            </a:p>
          </p:txBody>
        </p:sp>
      </p:grpSp>
      <p:sp>
        <p:nvSpPr>
          <p:cNvPr id="179" name="Google Shape;179;p24"/>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USER STORIES</a:t>
            </a:r>
            <a:endParaRPr>
              <a:solidFill>
                <a:srgbClr val="270A07"/>
              </a:solidFill>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a:off x="1604738" y="956100"/>
            <a:ext cx="5934523" cy="4035500"/>
          </a:xfrm>
          <a:prstGeom prst="rect">
            <a:avLst/>
          </a:prstGeom>
          <a:noFill/>
          <a:ln>
            <a:noFill/>
          </a:ln>
        </p:spPr>
      </p:pic>
      <p:sp>
        <p:nvSpPr>
          <p:cNvPr id="185" name="Google Shape;185;p25"/>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PERSONAS</a:t>
            </a:r>
            <a:endParaRPr>
              <a:solidFill>
                <a:srgbClr val="270A07"/>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USER JOURNEY</a:t>
            </a:r>
            <a:endParaRPr>
              <a:solidFill>
                <a:srgbClr val="270A07"/>
              </a:solidFill>
              <a:latin typeface="Montserrat SemiBold"/>
              <a:ea typeface="Montserrat SemiBold"/>
              <a:cs typeface="Montserrat SemiBold"/>
              <a:sym typeface="Montserrat SemiBold"/>
            </a:endParaRPr>
          </a:p>
        </p:txBody>
      </p:sp>
      <p:pic>
        <p:nvPicPr>
          <p:cNvPr id="191" name="Google Shape;191;p26"/>
          <p:cNvPicPr preferRelativeResize="0"/>
          <p:nvPr/>
        </p:nvPicPr>
        <p:blipFill rotWithShape="1">
          <a:blip r:embed="rId3">
            <a:alphaModFix/>
          </a:blip>
          <a:srcRect b="2297" l="1342" r="1352" t="2762"/>
          <a:stretch/>
        </p:blipFill>
        <p:spPr>
          <a:xfrm>
            <a:off x="456750" y="1114500"/>
            <a:ext cx="8230200" cy="37206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USER FLOW</a:t>
            </a:r>
            <a:endParaRPr>
              <a:solidFill>
                <a:srgbClr val="270A07"/>
              </a:solidFill>
              <a:latin typeface="Montserrat SemiBold"/>
              <a:ea typeface="Montserrat SemiBold"/>
              <a:cs typeface="Montserrat SemiBold"/>
              <a:sym typeface="Montserrat SemiBold"/>
            </a:endParaRPr>
          </a:p>
        </p:txBody>
      </p:sp>
      <p:pic>
        <p:nvPicPr>
          <p:cNvPr id="197" name="Google Shape;197;p27"/>
          <p:cNvPicPr preferRelativeResize="0"/>
          <p:nvPr/>
        </p:nvPicPr>
        <p:blipFill rotWithShape="1">
          <a:blip r:embed="rId3">
            <a:alphaModFix/>
          </a:blip>
          <a:srcRect b="6928" l="2132" r="3926" t="5035"/>
          <a:stretch/>
        </p:blipFill>
        <p:spPr>
          <a:xfrm>
            <a:off x="249775" y="1380775"/>
            <a:ext cx="8582400" cy="26073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SKETCHES</a:t>
            </a:r>
            <a:endParaRPr>
              <a:solidFill>
                <a:srgbClr val="270A07"/>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rgbClr val="270A07"/>
              </a:solidFill>
              <a:latin typeface="Montserrat SemiBold"/>
              <a:ea typeface="Montserrat SemiBold"/>
              <a:cs typeface="Montserrat SemiBold"/>
              <a:sym typeface="Montserrat SemiBold"/>
            </a:endParaRPr>
          </a:p>
        </p:txBody>
      </p:sp>
      <p:pic>
        <p:nvPicPr>
          <p:cNvPr id="203" name="Google Shape;203;p28"/>
          <p:cNvPicPr preferRelativeResize="0"/>
          <p:nvPr/>
        </p:nvPicPr>
        <p:blipFill>
          <a:blip r:embed="rId3">
            <a:alphaModFix/>
          </a:blip>
          <a:stretch>
            <a:fillRect/>
          </a:stretch>
        </p:blipFill>
        <p:spPr>
          <a:xfrm>
            <a:off x="6294625" y="3420951"/>
            <a:ext cx="2087590" cy="1347352"/>
          </a:xfrm>
          <a:prstGeom prst="rect">
            <a:avLst/>
          </a:prstGeom>
          <a:noFill/>
          <a:ln>
            <a:noFill/>
          </a:ln>
        </p:spPr>
      </p:pic>
      <p:pic>
        <p:nvPicPr>
          <p:cNvPr id="204" name="Google Shape;204;p28"/>
          <p:cNvPicPr preferRelativeResize="0"/>
          <p:nvPr/>
        </p:nvPicPr>
        <p:blipFill>
          <a:blip r:embed="rId4">
            <a:alphaModFix/>
          </a:blip>
          <a:stretch>
            <a:fillRect/>
          </a:stretch>
        </p:blipFill>
        <p:spPr>
          <a:xfrm>
            <a:off x="6294641" y="1942788"/>
            <a:ext cx="2087567" cy="1347329"/>
          </a:xfrm>
          <a:prstGeom prst="rect">
            <a:avLst/>
          </a:prstGeom>
          <a:noFill/>
          <a:ln>
            <a:noFill/>
          </a:ln>
        </p:spPr>
      </p:pic>
      <p:pic>
        <p:nvPicPr>
          <p:cNvPr id="205" name="Google Shape;205;p28"/>
          <p:cNvPicPr preferRelativeResize="0"/>
          <p:nvPr/>
        </p:nvPicPr>
        <p:blipFill>
          <a:blip r:embed="rId5">
            <a:alphaModFix/>
          </a:blip>
          <a:stretch>
            <a:fillRect/>
          </a:stretch>
        </p:blipFill>
        <p:spPr>
          <a:xfrm>
            <a:off x="6294627" y="464585"/>
            <a:ext cx="2087586" cy="1347340"/>
          </a:xfrm>
          <a:prstGeom prst="rect">
            <a:avLst/>
          </a:prstGeom>
          <a:noFill/>
          <a:ln>
            <a:noFill/>
          </a:ln>
        </p:spPr>
      </p:pic>
      <p:pic>
        <p:nvPicPr>
          <p:cNvPr id="206" name="Google Shape;206;p28"/>
          <p:cNvPicPr preferRelativeResize="0"/>
          <p:nvPr/>
        </p:nvPicPr>
        <p:blipFill rotWithShape="1">
          <a:blip r:embed="rId6">
            <a:alphaModFix/>
          </a:blip>
          <a:srcRect b="0" l="5861" r="5861" t="0"/>
          <a:stretch/>
        </p:blipFill>
        <p:spPr>
          <a:xfrm>
            <a:off x="761800" y="3038825"/>
            <a:ext cx="2334700" cy="1834400"/>
          </a:xfrm>
          <a:prstGeom prst="rect">
            <a:avLst/>
          </a:prstGeom>
          <a:noFill/>
          <a:ln>
            <a:noFill/>
          </a:ln>
        </p:spPr>
      </p:pic>
      <p:pic>
        <p:nvPicPr>
          <p:cNvPr id="207" name="Google Shape;207;p28"/>
          <p:cNvPicPr preferRelativeResize="0"/>
          <p:nvPr/>
        </p:nvPicPr>
        <p:blipFill rotWithShape="1">
          <a:blip r:embed="rId7">
            <a:alphaModFix/>
          </a:blip>
          <a:srcRect b="5861" l="0" r="0" t="5861"/>
          <a:stretch/>
        </p:blipFill>
        <p:spPr>
          <a:xfrm>
            <a:off x="761799" y="1174675"/>
            <a:ext cx="2334700" cy="1619379"/>
          </a:xfrm>
          <a:prstGeom prst="rect">
            <a:avLst/>
          </a:prstGeom>
          <a:noFill/>
          <a:ln>
            <a:noFill/>
          </a:ln>
        </p:spPr>
      </p:pic>
      <p:pic>
        <p:nvPicPr>
          <p:cNvPr id="208" name="Google Shape;208;p28"/>
          <p:cNvPicPr preferRelativeResize="0"/>
          <p:nvPr/>
        </p:nvPicPr>
        <p:blipFill rotWithShape="1">
          <a:blip r:embed="rId8">
            <a:alphaModFix/>
          </a:blip>
          <a:srcRect b="9707" l="0" r="0" t="2038"/>
          <a:stretch/>
        </p:blipFill>
        <p:spPr>
          <a:xfrm>
            <a:off x="4000625" y="469308"/>
            <a:ext cx="1429550" cy="44168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WIREFRAMES</a:t>
            </a:r>
            <a:endParaRPr>
              <a:solidFill>
                <a:srgbClr val="270A07"/>
              </a:solidFill>
              <a:latin typeface="Montserrat SemiBold"/>
              <a:ea typeface="Montserrat SemiBold"/>
              <a:cs typeface="Montserrat SemiBold"/>
              <a:sym typeface="Montserrat SemiBold"/>
            </a:endParaRPr>
          </a:p>
        </p:txBody>
      </p:sp>
      <p:pic>
        <p:nvPicPr>
          <p:cNvPr id="214" name="Google Shape;214;p29"/>
          <p:cNvPicPr preferRelativeResize="0"/>
          <p:nvPr/>
        </p:nvPicPr>
        <p:blipFill>
          <a:blip r:embed="rId3">
            <a:alphaModFix/>
          </a:blip>
          <a:stretch>
            <a:fillRect/>
          </a:stretch>
        </p:blipFill>
        <p:spPr>
          <a:xfrm>
            <a:off x="6918850" y="346724"/>
            <a:ext cx="1792130" cy="4459525"/>
          </a:xfrm>
          <a:prstGeom prst="rect">
            <a:avLst/>
          </a:prstGeom>
          <a:noFill/>
          <a:ln>
            <a:noFill/>
          </a:ln>
        </p:spPr>
      </p:pic>
      <p:pic>
        <p:nvPicPr>
          <p:cNvPr id="215" name="Google Shape;215;p29"/>
          <p:cNvPicPr preferRelativeResize="0"/>
          <p:nvPr/>
        </p:nvPicPr>
        <p:blipFill>
          <a:blip r:embed="rId4">
            <a:alphaModFix/>
          </a:blip>
          <a:stretch>
            <a:fillRect/>
          </a:stretch>
        </p:blipFill>
        <p:spPr>
          <a:xfrm>
            <a:off x="403600" y="1164479"/>
            <a:ext cx="2356403" cy="1485402"/>
          </a:xfrm>
          <a:prstGeom prst="rect">
            <a:avLst/>
          </a:prstGeom>
          <a:noFill/>
          <a:ln>
            <a:noFill/>
          </a:ln>
        </p:spPr>
      </p:pic>
      <p:pic>
        <p:nvPicPr>
          <p:cNvPr id="216" name="Google Shape;216;p29"/>
          <p:cNvPicPr preferRelativeResize="0"/>
          <p:nvPr/>
        </p:nvPicPr>
        <p:blipFill>
          <a:blip r:embed="rId5">
            <a:alphaModFix/>
          </a:blip>
          <a:stretch>
            <a:fillRect/>
          </a:stretch>
        </p:blipFill>
        <p:spPr>
          <a:xfrm>
            <a:off x="3661228" y="1164475"/>
            <a:ext cx="2356403" cy="1485386"/>
          </a:xfrm>
          <a:prstGeom prst="rect">
            <a:avLst/>
          </a:prstGeom>
          <a:noFill/>
          <a:ln>
            <a:noFill/>
          </a:ln>
        </p:spPr>
      </p:pic>
      <p:pic>
        <p:nvPicPr>
          <p:cNvPr id="217" name="Google Shape;217;p29"/>
          <p:cNvPicPr preferRelativeResize="0"/>
          <p:nvPr/>
        </p:nvPicPr>
        <p:blipFill>
          <a:blip r:embed="rId6">
            <a:alphaModFix/>
          </a:blip>
          <a:stretch>
            <a:fillRect/>
          </a:stretch>
        </p:blipFill>
        <p:spPr>
          <a:xfrm>
            <a:off x="403575" y="2966221"/>
            <a:ext cx="2356408" cy="1806430"/>
          </a:xfrm>
          <a:prstGeom prst="rect">
            <a:avLst/>
          </a:prstGeom>
          <a:noFill/>
          <a:ln>
            <a:noFill/>
          </a:ln>
        </p:spPr>
      </p:pic>
      <p:pic>
        <p:nvPicPr>
          <p:cNvPr id="218" name="Google Shape;218;p29"/>
          <p:cNvPicPr preferRelativeResize="0"/>
          <p:nvPr/>
        </p:nvPicPr>
        <p:blipFill>
          <a:blip r:embed="rId7">
            <a:alphaModFix/>
          </a:blip>
          <a:stretch>
            <a:fillRect/>
          </a:stretch>
        </p:blipFill>
        <p:spPr>
          <a:xfrm>
            <a:off x="3661212" y="2942637"/>
            <a:ext cx="2356398" cy="18535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22" name="Shape 222"/>
        <p:cNvGrpSpPr/>
        <p:nvPr/>
      </p:nvGrpSpPr>
      <p:grpSpPr>
        <a:xfrm>
          <a:off x="0" y="0"/>
          <a:ext cx="0" cy="0"/>
          <a:chOff x="0" y="0"/>
          <a:chExt cx="0" cy="0"/>
        </a:xfrm>
      </p:grpSpPr>
      <p:sp>
        <p:nvSpPr>
          <p:cNvPr id="223" name="Google Shape;223;p30"/>
          <p:cNvSpPr/>
          <p:nvPr/>
        </p:nvSpPr>
        <p:spPr>
          <a:xfrm>
            <a:off x="398850" y="1879525"/>
            <a:ext cx="2339100" cy="10833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0"/>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VISUAL STYLING</a:t>
            </a:r>
            <a:endParaRPr>
              <a:solidFill>
                <a:srgbClr val="270A07"/>
              </a:solidFill>
              <a:latin typeface="Montserrat SemiBold"/>
              <a:ea typeface="Montserrat SemiBold"/>
              <a:cs typeface="Montserrat SemiBold"/>
              <a:sym typeface="Montserrat SemiBold"/>
            </a:endParaRPr>
          </a:p>
        </p:txBody>
      </p:sp>
      <p:sp>
        <p:nvSpPr>
          <p:cNvPr id="225" name="Google Shape;225;p30"/>
          <p:cNvSpPr txBox="1"/>
          <p:nvPr>
            <p:ph idx="1" type="body"/>
          </p:nvPr>
        </p:nvSpPr>
        <p:spPr>
          <a:xfrm>
            <a:off x="169500" y="3173575"/>
            <a:ext cx="3111000" cy="1902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i="1" lang="en" sz="1002">
                <a:solidFill>
                  <a:srgbClr val="270A07"/>
                </a:solidFill>
                <a:latin typeface="Montserrat Medium"/>
                <a:ea typeface="Montserrat Medium"/>
                <a:cs typeface="Montserrat Medium"/>
                <a:sym typeface="Montserrat Medium"/>
              </a:rPr>
              <a:t>Pink is linked with feelings of calmness, nurturing, and compassion. </a:t>
            </a:r>
            <a:endParaRPr i="1" sz="1002">
              <a:solidFill>
                <a:srgbClr val="270A07"/>
              </a:solidFill>
              <a:latin typeface="Montserrat Medium"/>
              <a:ea typeface="Montserrat Medium"/>
              <a:cs typeface="Montserrat Medium"/>
              <a:sym typeface="Montserrat Medium"/>
            </a:endParaRPr>
          </a:p>
          <a:p>
            <a:pPr indent="0" lvl="0" marL="0" rtl="0" algn="l">
              <a:lnSpc>
                <a:spcPct val="95000"/>
              </a:lnSpc>
              <a:spcBef>
                <a:spcPts val="1200"/>
              </a:spcBef>
              <a:spcAft>
                <a:spcPts val="0"/>
              </a:spcAft>
              <a:buSzPts val="1018"/>
              <a:buNone/>
            </a:pPr>
            <a:r>
              <a:rPr i="1" lang="en" sz="1002">
                <a:solidFill>
                  <a:srgbClr val="270A07"/>
                </a:solidFill>
                <a:latin typeface="Montserrat Medium"/>
                <a:ea typeface="Montserrat Medium"/>
                <a:cs typeface="Montserrat Medium"/>
                <a:sym typeface="Montserrat Medium"/>
              </a:rPr>
              <a:t>Beige is favored for its calming and neutral properties.</a:t>
            </a:r>
            <a:endParaRPr i="1" sz="1002">
              <a:solidFill>
                <a:srgbClr val="270A07"/>
              </a:solidFill>
              <a:latin typeface="Montserrat Medium"/>
              <a:ea typeface="Montserrat Medium"/>
              <a:cs typeface="Montserrat Medium"/>
              <a:sym typeface="Montserrat Medium"/>
            </a:endParaRPr>
          </a:p>
          <a:p>
            <a:pPr indent="0" lvl="0" marL="0" rtl="0" algn="l">
              <a:lnSpc>
                <a:spcPct val="95000"/>
              </a:lnSpc>
              <a:spcBef>
                <a:spcPts val="1200"/>
              </a:spcBef>
              <a:spcAft>
                <a:spcPts val="0"/>
              </a:spcAft>
              <a:buSzPts val="1018"/>
              <a:buNone/>
            </a:pPr>
            <a:r>
              <a:rPr i="1" lang="en" sz="1002">
                <a:solidFill>
                  <a:srgbClr val="270A07"/>
                </a:solidFill>
                <a:latin typeface="Montserrat Medium"/>
                <a:ea typeface="Montserrat Medium"/>
                <a:cs typeface="Montserrat Medium"/>
                <a:sym typeface="Montserrat Medium"/>
              </a:rPr>
              <a:t>In </a:t>
            </a:r>
            <a:r>
              <a:rPr i="1" lang="en" sz="1002">
                <a:solidFill>
                  <a:srgbClr val="270A07"/>
                </a:solidFill>
                <a:latin typeface="Montserrat Medium"/>
                <a:ea typeface="Montserrat Medium"/>
                <a:cs typeface="Montserrat Medium"/>
                <a:sym typeface="Montserrat Medium"/>
              </a:rPr>
              <a:t>combination, they bring our website a calming atmosphere for a user to support their own mental health.</a:t>
            </a:r>
            <a:endParaRPr i="1" sz="1002">
              <a:solidFill>
                <a:srgbClr val="270A07"/>
              </a:solidFill>
              <a:latin typeface="Montserrat Medium"/>
              <a:ea typeface="Montserrat Medium"/>
              <a:cs typeface="Montserrat Medium"/>
              <a:sym typeface="Montserrat Medium"/>
            </a:endParaRPr>
          </a:p>
          <a:p>
            <a:pPr indent="0" lvl="0" marL="0" rtl="0" algn="l">
              <a:lnSpc>
                <a:spcPct val="95000"/>
              </a:lnSpc>
              <a:spcBef>
                <a:spcPts val="1200"/>
              </a:spcBef>
              <a:spcAft>
                <a:spcPts val="1200"/>
              </a:spcAft>
              <a:buSzPts val="1018"/>
              <a:buNone/>
            </a:pPr>
            <a:r>
              <a:t/>
            </a:r>
            <a:endParaRPr sz="1002">
              <a:solidFill>
                <a:srgbClr val="270A07"/>
              </a:solidFill>
              <a:latin typeface="Montserrat Medium"/>
              <a:ea typeface="Montserrat Medium"/>
              <a:cs typeface="Montserrat Medium"/>
              <a:sym typeface="Montserrat Medium"/>
            </a:endParaRPr>
          </a:p>
        </p:txBody>
      </p:sp>
      <p:pic>
        <p:nvPicPr>
          <p:cNvPr id="226" name="Google Shape;226;p30"/>
          <p:cNvPicPr preferRelativeResize="0"/>
          <p:nvPr/>
        </p:nvPicPr>
        <p:blipFill>
          <a:blip r:embed="rId3">
            <a:alphaModFix/>
          </a:blip>
          <a:stretch>
            <a:fillRect/>
          </a:stretch>
        </p:blipFill>
        <p:spPr>
          <a:xfrm>
            <a:off x="538692" y="1967296"/>
            <a:ext cx="1981509" cy="784301"/>
          </a:xfrm>
          <a:prstGeom prst="rect">
            <a:avLst/>
          </a:prstGeom>
          <a:noFill/>
          <a:ln>
            <a:noFill/>
          </a:ln>
        </p:spPr>
      </p:pic>
      <p:sp>
        <p:nvSpPr>
          <p:cNvPr id="227" name="Google Shape;227;p30"/>
          <p:cNvSpPr/>
          <p:nvPr/>
        </p:nvSpPr>
        <p:spPr>
          <a:xfrm>
            <a:off x="3218688" y="899075"/>
            <a:ext cx="2782800" cy="21138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8" name="Google Shape;228;p30"/>
          <p:cNvPicPr preferRelativeResize="0"/>
          <p:nvPr/>
        </p:nvPicPr>
        <p:blipFill>
          <a:blip r:embed="rId4">
            <a:alphaModFix/>
          </a:blip>
          <a:stretch>
            <a:fillRect/>
          </a:stretch>
        </p:blipFill>
        <p:spPr>
          <a:xfrm>
            <a:off x="3343484" y="1037238"/>
            <a:ext cx="2594549" cy="1813240"/>
          </a:xfrm>
          <a:prstGeom prst="rect">
            <a:avLst/>
          </a:prstGeom>
          <a:noFill/>
          <a:ln>
            <a:noFill/>
          </a:ln>
        </p:spPr>
      </p:pic>
      <p:sp>
        <p:nvSpPr>
          <p:cNvPr id="229" name="Google Shape;229;p30"/>
          <p:cNvSpPr txBox="1"/>
          <p:nvPr>
            <p:ph idx="1" type="body"/>
          </p:nvPr>
        </p:nvSpPr>
        <p:spPr>
          <a:xfrm>
            <a:off x="3205550" y="3184025"/>
            <a:ext cx="2870400" cy="159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000">
                <a:solidFill>
                  <a:srgbClr val="270A07"/>
                </a:solidFill>
                <a:latin typeface="Montserrat Medium"/>
                <a:ea typeface="Montserrat Medium"/>
                <a:cs typeface="Montserrat Medium"/>
                <a:sym typeface="Montserrat Medium"/>
              </a:rPr>
              <a:t>Montserrat as the font:</a:t>
            </a:r>
            <a:endParaRPr i="1" sz="1000">
              <a:solidFill>
                <a:srgbClr val="270A07"/>
              </a:solidFill>
              <a:latin typeface="Montserrat Medium"/>
              <a:ea typeface="Montserrat Medium"/>
              <a:cs typeface="Montserrat Medium"/>
              <a:sym typeface="Montserrat Medium"/>
            </a:endParaRPr>
          </a:p>
          <a:p>
            <a:pPr indent="-292100" lvl="0" marL="457200" rtl="0" algn="l">
              <a:spcBef>
                <a:spcPts val="1200"/>
              </a:spcBef>
              <a:spcAft>
                <a:spcPts val="0"/>
              </a:spcAft>
              <a:buClr>
                <a:srgbClr val="270A07"/>
              </a:buClr>
              <a:buSzPts val="1000"/>
              <a:buFont typeface="Montserrat Medium"/>
              <a:buChar char="-"/>
            </a:pPr>
            <a:r>
              <a:rPr i="1" lang="en" sz="1000">
                <a:solidFill>
                  <a:srgbClr val="270A07"/>
                </a:solidFill>
                <a:latin typeface="Montserrat Medium"/>
                <a:ea typeface="Montserrat Medium"/>
                <a:cs typeface="Montserrat Medium"/>
                <a:sym typeface="Montserrat Medium"/>
              </a:rPr>
              <a:t>Enhance readability and clarity</a:t>
            </a:r>
            <a:endParaRPr i="1" sz="1000">
              <a:solidFill>
                <a:srgbClr val="270A07"/>
              </a:solidFill>
              <a:latin typeface="Montserrat Medium"/>
              <a:ea typeface="Montserrat Medium"/>
              <a:cs typeface="Montserrat Medium"/>
              <a:sym typeface="Montserrat Medium"/>
            </a:endParaRPr>
          </a:p>
          <a:p>
            <a:pPr indent="-292100" lvl="0" marL="457200" rtl="0" algn="l">
              <a:spcBef>
                <a:spcPts val="0"/>
              </a:spcBef>
              <a:spcAft>
                <a:spcPts val="0"/>
              </a:spcAft>
              <a:buClr>
                <a:srgbClr val="270A07"/>
              </a:buClr>
              <a:buSzPts val="1000"/>
              <a:buFont typeface="Montserrat Medium"/>
              <a:buChar char="-"/>
            </a:pPr>
            <a:r>
              <a:rPr i="1" lang="en" sz="1000">
                <a:solidFill>
                  <a:srgbClr val="270A07"/>
                </a:solidFill>
                <a:latin typeface="Montserrat Medium"/>
                <a:ea typeface="Montserrat Medium"/>
                <a:cs typeface="Montserrat Medium"/>
                <a:sym typeface="Montserrat Medium"/>
              </a:rPr>
              <a:t>Accessible user experience conducive to relaxation and focus.</a:t>
            </a:r>
            <a:endParaRPr sz="1300">
              <a:solidFill>
                <a:srgbClr val="270A07"/>
              </a:solidFill>
              <a:latin typeface="Montserrat Medium"/>
              <a:ea typeface="Montserrat Medium"/>
              <a:cs typeface="Montserrat Medium"/>
              <a:sym typeface="Montserrat Medium"/>
            </a:endParaRPr>
          </a:p>
        </p:txBody>
      </p:sp>
      <p:sp>
        <p:nvSpPr>
          <p:cNvPr id="230" name="Google Shape;230;p30"/>
          <p:cNvSpPr/>
          <p:nvPr/>
        </p:nvSpPr>
        <p:spPr>
          <a:xfrm>
            <a:off x="6407470" y="899075"/>
            <a:ext cx="2131200" cy="20340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 name="Google Shape;231;p30"/>
          <p:cNvPicPr preferRelativeResize="0"/>
          <p:nvPr/>
        </p:nvPicPr>
        <p:blipFill rotWithShape="1">
          <a:blip r:embed="rId5">
            <a:alphaModFix/>
          </a:blip>
          <a:srcRect b="0" l="0" r="0" t="0"/>
          <a:stretch/>
        </p:blipFill>
        <p:spPr>
          <a:xfrm>
            <a:off x="6803486" y="1073102"/>
            <a:ext cx="1339075" cy="1318082"/>
          </a:xfrm>
          <a:prstGeom prst="rect">
            <a:avLst/>
          </a:prstGeom>
          <a:noFill/>
          <a:ln>
            <a:noFill/>
          </a:ln>
        </p:spPr>
      </p:pic>
      <p:pic>
        <p:nvPicPr>
          <p:cNvPr id="232" name="Google Shape;232;p30"/>
          <p:cNvPicPr preferRelativeResize="0"/>
          <p:nvPr/>
        </p:nvPicPr>
        <p:blipFill>
          <a:blip r:embed="rId6">
            <a:alphaModFix/>
          </a:blip>
          <a:stretch>
            <a:fillRect/>
          </a:stretch>
        </p:blipFill>
        <p:spPr>
          <a:xfrm>
            <a:off x="6648734" y="2488158"/>
            <a:ext cx="1648577" cy="204550"/>
          </a:xfrm>
          <a:prstGeom prst="rect">
            <a:avLst/>
          </a:prstGeom>
          <a:noFill/>
          <a:ln>
            <a:noFill/>
          </a:ln>
        </p:spPr>
      </p:pic>
      <p:sp>
        <p:nvSpPr>
          <p:cNvPr id="233" name="Google Shape;233;p30"/>
          <p:cNvSpPr txBox="1"/>
          <p:nvPr>
            <p:ph idx="1" type="body"/>
          </p:nvPr>
        </p:nvSpPr>
        <p:spPr>
          <a:xfrm>
            <a:off x="6137525" y="3104225"/>
            <a:ext cx="2870400" cy="18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000">
                <a:solidFill>
                  <a:srgbClr val="270A07"/>
                </a:solidFill>
                <a:latin typeface="Montserrat Medium"/>
                <a:ea typeface="Montserrat Medium"/>
                <a:cs typeface="Montserrat Medium"/>
                <a:sym typeface="Montserrat Medium"/>
              </a:rPr>
              <a:t>The logo featuring a face with a heart and mind all connected, embodies the integration of emotions and thoughts essential for mental well-being.</a:t>
            </a:r>
            <a:endParaRPr i="1" sz="1000">
              <a:solidFill>
                <a:srgbClr val="270A07"/>
              </a:solidFill>
              <a:latin typeface="Montserrat Medium"/>
              <a:ea typeface="Montserrat Medium"/>
              <a:cs typeface="Montserrat Medium"/>
              <a:sym typeface="Montserrat Medium"/>
            </a:endParaRPr>
          </a:p>
          <a:p>
            <a:pPr indent="0" lvl="0" marL="0" rtl="0" algn="l">
              <a:spcBef>
                <a:spcPts val="1200"/>
              </a:spcBef>
              <a:spcAft>
                <a:spcPts val="1200"/>
              </a:spcAft>
              <a:buNone/>
            </a:pPr>
            <a:r>
              <a:rPr i="1" lang="en" sz="1000">
                <a:solidFill>
                  <a:srgbClr val="270A07"/>
                </a:solidFill>
                <a:latin typeface="Montserrat Medium"/>
                <a:ea typeface="Montserrat Medium"/>
                <a:cs typeface="Montserrat Medium"/>
                <a:sym typeface="Montserrat Medium"/>
              </a:rPr>
              <a:t>Overall, the logo conveys a holistic approach to mental health, emphasizing support, understanding, and acceptance within a safe and inviting environment.</a:t>
            </a:r>
            <a:endParaRPr i="1" sz="1000">
              <a:solidFill>
                <a:srgbClr val="270A07"/>
              </a:solidFill>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34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HIGH FIDELITY MOCKUPS</a:t>
            </a:r>
            <a:endParaRPr>
              <a:solidFill>
                <a:srgbClr val="270A07"/>
              </a:solidFill>
              <a:latin typeface="Montserrat SemiBold"/>
              <a:ea typeface="Montserrat SemiBold"/>
              <a:cs typeface="Montserrat SemiBold"/>
              <a:sym typeface="Montserrat SemiBold"/>
            </a:endParaRPr>
          </a:p>
        </p:txBody>
      </p:sp>
      <p:pic>
        <p:nvPicPr>
          <p:cNvPr id="239" name="Google Shape;239;p31"/>
          <p:cNvPicPr preferRelativeResize="0"/>
          <p:nvPr/>
        </p:nvPicPr>
        <p:blipFill rotWithShape="1">
          <a:blip r:embed="rId3">
            <a:alphaModFix/>
          </a:blip>
          <a:srcRect b="27849" l="10722" r="10784" t="0"/>
          <a:stretch/>
        </p:blipFill>
        <p:spPr>
          <a:xfrm>
            <a:off x="158212" y="1092350"/>
            <a:ext cx="3017626" cy="1774300"/>
          </a:xfrm>
          <a:prstGeom prst="rect">
            <a:avLst/>
          </a:prstGeom>
          <a:noFill/>
          <a:ln>
            <a:noFill/>
          </a:ln>
        </p:spPr>
      </p:pic>
      <p:pic>
        <p:nvPicPr>
          <p:cNvPr id="240" name="Google Shape;240;p31"/>
          <p:cNvPicPr preferRelativeResize="0"/>
          <p:nvPr/>
        </p:nvPicPr>
        <p:blipFill rotWithShape="1">
          <a:blip r:embed="rId4">
            <a:alphaModFix/>
          </a:blip>
          <a:srcRect b="24919" l="10003" r="9971" t="0"/>
          <a:stretch/>
        </p:blipFill>
        <p:spPr>
          <a:xfrm>
            <a:off x="3072250" y="1029525"/>
            <a:ext cx="3076700" cy="1846401"/>
          </a:xfrm>
          <a:prstGeom prst="rect">
            <a:avLst/>
          </a:prstGeom>
          <a:noFill/>
          <a:ln>
            <a:noFill/>
          </a:ln>
        </p:spPr>
      </p:pic>
      <p:pic>
        <p:nvPicPr>
          <p:cNvPr id="241" name="Google Shape;241;p31"/>
          <p:cNvPicPr preferRelativeResize="0"/>
          <p:nvPr/>
        </p:nvPicPr>
        <p:blipFill rotWithShape="1">
          <a:blip r:embed="rId5">
            <a:alphaModFix/>
          </a:blip>
          <a:srcRect b="27849" l="8521" r="11765" t="0"/>
          <a:stretch/>
        </p:blipFill>
        <p:spPr>
          <a:xfrm>
            <a:off x="5958250" y="1092350"/>
            <a:ext cx="2956326" cy="1774300"/>
          </a:xfrm>
          <a:prstGeom prst="rect">
            <a:avLst/>
          </a:prstGeom>
          <a:noFill/>
          <a:ln>
            <a:noFill/>
          </a:ln>
        </p:spPr>
      </p:pic>
      <p:pic>
        <p:nvPicPr>
          <p:cNvPr id="242" name="Google Shape;242;p31"/>
          <p:cNvPicPr preferRelativeResize="0"/>
          <p:nvPr/>
        </p:nvPicPr>
        <p:blipFill rotWithShape="1">
          <a:blip r:embed="rId6">
            <a:alphaModFix/>
          </a:blip>
          <a:srcRect b="0" l="11975" r="10415" t="0"/>
          <a:stretch/>
        </p:blipFill>
        <p:spPr>
          <a:xfrm>
            <a:off x="218400" y="2938750"/>
            <a:ext cx="2956324" cy="2053526"/>
          </a:xfrm>
          <a:prstGeom prst="rect">
            <a:avLst/>
          </a:prstGeom>
          <a:noFill/>
          <a:ln>
            <a:noFill/>
          </a:ln>
        </p:spPr>
      </p:pic>
      <p:pic>
        <p:nvPicPr>
          <p:cNvPr id="243" name="Google Shape;243;p31"/>
          <p:cNvPicPr preferRelativeResize="0"/>
          <p:nvPr/>
        </p:nvPicPr>
        <p:blipFill rotWithShape="1">
          <a:blip r:embed="rId7">
            <a:alphaModFix/>
          </a:blip>
          <a:srcRect b="6200" l="12273" r="12797" t="0"/>
          <a:stretch/>
        </p:blipFill>
        <p:spPr>
          <a:xfrm>
            <a:off x="3179913" y="3011425"/>
            <a:ext cx="2861373" cy="1930675"/>
          </a:xfrm>
          <a:prstGeom prst="rect">
            <a:avLst/>
          </a:prstGeom>
          <a:noFill/>
          <a:ln>
            <a:noFill/>
          </a:ln>
        </p:spPr>
      </p:pic>
      <p:pic>
        <p:nvPicPr>
          <p:cNvPr id="244" name="Google Shape;244;p31"/>
          <p:cNvPicPr preferRelativeResize="0"/>
          <p:nvPr/>
        </p:nvPicPr>
        <p:blipFill rotWithShape="1">
          <a:blip r:embed="rId8">
            <a:alphaModFix/>
          </a:blip>
          <a:srcRect b="0" l="13597" r="11936" t="0"/>
          <a:stretch/>
        </p:blipFill>
        <p:spPr>
          <a:xfrm>
            <a:off x="6148950" y="3025250"/>
            <a:ext cx="2836828" cy="2053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THE TEAM 4</a:t>
            </a:r>
            <a:endParaRPr>
              <a:solidFill>
                <a:srgbClr val="270A07"/>
              </a:solidFill>
              <a:latin typeface="Montserrat SemiBold"/>
              <a:ea typeface="Montserrat SemiBold"/>
              <a:cs typeface="Montserrat SemiBold"/>
              <a:sym typeface="Montserrat SemiBold"/>
            </a:endParaRPr>
          </a:p>
        </p:txBody>
      </p:sp>
      <p:sp>
        <p:nvSpPr>
          <p:cNvPr id="61" name="Google Shape;61;p14"/>
          <p:cNvSpPr txBox="1"/>
          <p:nvPr>
            <p:ph idx="1" type="body"/>
          </p:nvPr>
        </p:nvSpPr>
        <p:spPr>
          <a:xfrm>
            <a:off x="1746625" y="2323625"/>
            <a:ext cx="1467000" cy="697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Emily Gottlieb </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0"/>
              </a:spcAft>
              <a:buNone/>
            </a:pPr>
            <a:r>
              <a:rPr i="1" lang="en" sz="1300">
                <a:solidFill>
                  <a:srgbClr val="270A07"/>
                </a:solidFill>
                <a:latin typeface="Montserrat Medium"/>
                <a:ea typeface="Montserrat Medium"/>
                <a:cs typeface="Montserrat Medium"/>
                <a:sym typeface="Montserrat Medium"/>
              </a:rPr>
              <a:t>UX Designer</a:t>
            </a:r>
            <a:endParaRPr i="1" sz="1300">
              <a:solidFill>
                <a:srgbClr val="270A07"/>
              </a:solidFill>
              <a:latin typeface="Montserrat Medium"/>
              <a:ea typeface="Montserrat Medium"/>
              <a:cs typeface="Montserrat Medium"/>
              <a:sym typeface="Montserrat Medium"/>
            </a:endParaRPr>
          </a:p>
        </p:txBody>
      </p:sp>
      <p:sp>
        <p:nvSpPr>
          <p:cNvPr id="62" name="Google Shape;62;p14"/>
          <p:cNvSpPr txBox="1"/>
          <p:nvPr>
            <p:ph idx="1" type="body"/>
          </p:nvPr>
        </p:nvSpPr>
        <p:spPr>
          <a:xfrm>
            <a:off x="3633713" y="2323625"/>
            <a:ext cx="2112600" cy="697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Shivani Subramaniam</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0"/>
              </a:spcAft>
              <a:buNone/>
            </a:pPr>
            <a:r>
              <a:rPr i="1" lang="en" sz="1300">
                <a:solidFill>
                  <a:srgbClr val="270A07"/>
                </a:solidFill>
                <a:latin typeface="Montserrat Medium"/>
                <a:ea typeface="Montserrat Medium"/>
                <a:cs typeface="Montserrat Medium"/>
                <a:sym typeface="Montserrat Medium"/>
              </a:rPr>
              <a:t>UX Designer</a:t>
            </a:r>
            <a:endParaRPr i="1" sz="1300">
              <a:solidFill>
                <a:srgbClr val="270A07"/>
              </a:solidFill>
              <a:latin typeface="Montserrat Medium"/>
              <a:ea typeface="Montserrat Medium"/>
              <a:cs typeface="Montserrat Medium"/>
              <a:sym typeface="Montserrat Medium"/>
            </a:endParaRPr>
          </a:p>
        </p:txBody>
      </p:sp>
      <p:sp>
        <p:nvSpPr>
          <p:cNvPr id="63" name="Google Shape;63;p14"/>
          <p:cNvSpPr txBox="1"/>
          <p:nvPr>
            <p:ph idx="1" type="body"/>
          </p:nvPr>
        </p:nvSpPr>
        <p:spPr>
          <a:xfrm>
            <a:off x="6170938" y="2323625"/>
            <a:ext cx="1467000" cy="697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Jason Fong </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1200"/>
              </a:spcAft>
              <a:buNone/>
            </a:pPr>
            <a:r>
              <a:rPr i="1" lang="en" sz="1300">
                <a:solidFill>
                  <a:srgbClr val="270A07"/>
                </a:solidFill>
                <a:latin typeface="Montserrat Medium"/>
                <a:ea typeface="Montserrat Medium"/>
                <a:cs typeface="Montserrat Medium"/>
                <a:sym typeface="Montserrat Medium"/>
              </a:rPr>
              <a:t>Data Analyst</a:t>
            </a:r>
            <a:endParaRPr i="1" sz="1300">
              <a:solidFill>
                <a:srgbClr val="270A07"/>
              </a:solidFill>
              <a:latin typeface="Montserrat Medium"/>
              <a:ea typeface="Montserrat Medium"/>
              <a:cs typeface="Montserrat Medium"/>
              <a:sym typeface="Montserrat Medium"/>
            </a:endParaRPr>
          </a:p>
        </p:txBody>
      </p:sp>
      <p:sp>
        <p:nvSpPr>
          <p:cNvPr id="64" name="Google Shape;64;p14"/>
          <p:cNvSpPr txBox="1"/>
          <p:nvPr>
            <p:ph idx="1" type="body"/>
          </p:nvPr>
        </p:nvSpPr>
        <p:spPr>
          <a:xfrm>
            <a:off x="1385875" y="4391400"/>
            <a:ext cx="2036400" cy="644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Rachel Cunningham</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1200"/>
              </a:spcAft>
              <a:buNone/>
            </a:pPr>
            <a:r>
              <a:rPr i="1" lang="en" sz="1300">
                <a:solidFill>
                  <a:srgbClr val="270A07"/>
                </a:solidFill>
                <a:latin typeface="Montserrat Medium"/>
                <a:ea typeface="Montserrat Medium"/>
                <a:cs typeface="Montserrat Medium"/>
                <a:sym typeface="Montserrat Medium"/>
              </a:rPr>
              <a:t>Software Engineer</a:t>
            </a:r>
            <a:endParaRPr i="1" sz="1300">
              <a:solidFill>
                <a:srgbClr val="270A07"/>
              </a:solidFill>
              <a:latin typeface="Montserrat Medium"/>
              <a:ea typeface="Montserrat Medium"/>
              <a:cs typeface="Montserrat Medium"/>
              <a:sym typeface="Montserrat Medium"/>
            </a:endParaRPr>
          </a:p>
        </p:txBody>
      </p:sp>
      <p:sp>
        <p:nvSpPr>
          <p:cNvPr id="65" name="Google Shape;65;p14"/>
          <p:cNvSpPr txBox="1"/>
          <p:nvPr>
            <p:ph idx="1" type="body"/>
          </p:nvPr>
        </p:nvSpPr>
        <p:spPr>
          <a:xfrm>
            <a:off x="3581075" y="4391525"/>
            <a:ext cx="2222400" cy="644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Adama Walters</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0"/>
              </a:spcAft>
              <a:buNone/>
            </a:pPr>
            <a:r>
              <a:rPr i="1" lang="en" sz="1300">
                <a:solidFill>
                  <a:srgbClr val="270A07"/>
                </a:solidFill>
                <a:latin typeface="Montserrat Medium"/>
                <a:ea typeface="Montserrat Medium"/>
                <a:cs typeface="Montserrat Medium"/>
                <a:sym typeface="Montserrat Medium"/>
              </a:rPr>
              <a:t>Software Engineer</a:t>
            </a:r>
            <a:endParaRPr i="1" sz="1300">
              <a:solidFill>
                <a:srgbClr val="270A07"/>
              </a:solidFill>
              <a:latin typeface="Montserrat Medium"/>
              <a:ea typeface="Montserrat Medium"/>
              <a:cs typeface="Montserrat Medium"/>
              <a:sym typeface="Montserrat Medium"/>
            </a:endParaRPr>
          </a:p>
        </p:txBody>
      </p:sp>
      <p:sp>
        <p:nvSpPr>
          <p:cNvPr id="66" name="Google Shape;66;p14"/>
          <p:cNvSpPr txBox="1"/>
          <p:nvPr>
            <p:ph idx="1" type="body"/>
          </p:nvPr>
        </p:nvSpPr>
        <p:spPr>
          <a:xfrm>
            <a:off x="5848150" y="4391400"/>
            <a:ext cx="2112600" cy="644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300">
                <a:solidFill>
                  <a:srgbClr val="270A07"/>
                </a:solidFill>
                <a:latin typeface="Montserrat Medium"/>
                <a:ea typeface="Montserrat Medium"/>
                <a:cs typeface="Montserrat Medium"/>
                <a:sym typeface="Montserrat Medium"/>
              </a:rPr>
              <a:t>Renato Vilcahuaman</a:t>
            </a:r>
            <a:endParaRPr sz="1300">
              <a:solidFill>
                <a:srgbClr val="270A07"/>
              </a:solidFill>
              <a:latin typeface="Montserrat Medium"/>
              <a:ea typeface="Montserrat Medium"/>
              <a:cs typeface="Montserrat Medium"/>
              <a:sym typeface="Montserrat Medium"/>
            </a:endParaRPr>
          </a:p>
          <a:p>
            <a:pPr indent="0" lvl="0" marL="0" rtl="0" algn="ctr">
              <a:lnSpc>
                <a:spcPct val="100000"/>
              </a:lnSpc>
              <a:spcBef>
                <a:spcPts val="0"/>
              </a:spcBef>
              <a:spcAft>
                <a:spcPts val="1200"/>
              </a:spcAft>
              <a:buNone/>
            </a:pPr>
            <a:r>
              <a:rPr i="1" lang="en" sz="1300">
                <a:solidFill>
                  <a:srgbClr val="270A07"/>
                </a:solidFill>
                <a:latin typeface="Montserrat Medium"/>
                <a:ea typeface="Montserrat Medium"/>
                <a:cs typeface="Montserrat Medium"/>
                <a:sym typeface="Montserrat Medium"/>
              </a:rPr>
              <a:t>Software Engineer</a:t>
            </a:r>
            <a:endParaRPr i="1" sz="1300">
              <a:solidFill>
                <a:srgbClr val="270A07"/>
              </a:solidFill>
              <a:latin typeface="Montserrat Medium"/>
              <a:ea typeface="Montserrat Medium"/>
              <a:cs typeface="Montserrat Medium"/>
              <a:sym typeface="Montserrat Medium"/>
            </a:endParaRPr>
          </a:p>
        </p:txBody>
      </p:sp>
      <p:pic>
        <p:nvPicPr>
          <p:cNvPr id="67" name="Google Shape;67;p14"/>
          <p:cNvPicPr preferRelativeResize="0"/>
          <p:nvPr/>
        </p:nvPicPr>
        <p:blipFill>
          <a:blip r:embed="rId3">
            <a:alphaModFix/>
          </a:blip>
          <a:stretch>
            <a:fillRect/>
          </a:stretch>
        </p:blipFill>
        <p:spPr>
          <a:xfrm>
            <a:off x="4140787" y="3288525"/>
            <a:ext cx="1102975" cy="1102975"/>
          </a:xfrm>
          <a:prstGeom prst="rect">
            <a:avLst/>
          </a:prstGeom>
          <a:noFill/>
          <a:ln>
            <a:noFill/>
          </a:ln>
        </p:spPr>
      </p:pic>
      <p:pic>
        <p:nvPicPr>
          <p:cNvPr id="68" name="Google Shape;68;p14"/>
          <p:cNvPicPr preferRelativeResize="0"/>
          <p:nvPr/>
        </p:nvPicPr>
        <p:blipFill>
          <a:blip r:embed="rId4">
            <a:alphaModFix/>
          </a:blip>
          <a:stretch>
            <a:fillRect/>
          </a:stretch>
        </p:blipFill>
        <p:spPr>
          <a:xfrm>
            <a:off x="6352963" y="3288525"/>
            <a:ext cx="1102976" cy="1102976"/>
          </a:xfrm>
          <a:prstGeom prst="rect">
            <a:avLst/>
          </a:prstGeom>
          <a:noFill/>
          <a:ln>
            <a:noFill/>
          </a:ln>
        </p:spPr>
      </p:pic>
      <p:pic>
        <p:nvPicPr>
          <p:cNvPr id="69" name="Google Shape;69;p14"/>
          <p:cNvPicPr preferRelativeResize="0"/>
          <p:nvPr/>
        </p:nvPicPr>
        <p:blipFill rotWithShape="1">
          <a:blip r:embed="rId5">
            <a:alphaModFix/>
          </a:blip>
          <a:srcRect b="14207" l="7041" r="7612" t="0"/>
          <a:stretch/>
        </p:blipFill>
        <p:spPr>
          <a:xfrm>
            <a:off x="1924100" y="1190263"/>
            <a:ext cx="1102973" cy="1163750"/>
          </a:xfrm>
          <a:prstGeom prst="rect">
            <a:avLst/>
          </a:prstGeom>
          <a:noFill/>
          <a:ln>
            <a:noFill/>
          </a:ln>
        </p:spPr>
      </p:pic>
      <p:pic>
        <p:nvPicPr>
          <p:cNvPr id="70" name="Google Shape;70;p14"/>
          <p:cNvPicPr preferRelativeResize="0"/>
          <p:nvPr/>
        </p:nvPicPr>
        <p:blipFill rotWithShape="1">
          <a:blip r:embed="rId6">
            <a:alphaModFix/>
          </a:blip>
          <a:srcRect b="22366" l="0" r="8600" t="0"/>
          <a:stretch/>
        </p:blipFill>
        <p:spPr>
          <a:xfrm>
            <a:off x="4140788" y="1211298"/>
            <a:ext cx="1103000" cy="1121689"/>
          </a:xfrm>
          <a:prstGeom prst="rect">
            <a:avLst/>
          </a:prstGeom>
          <a:noFill/>
          <a:ln>
            <a:noFill/>
          </a:ln>
        </p:spPr>
      </p:pic>
      <p:pic>
        <p:nvPicPr>
          <p:cNvPr id="71" name="Google Shape;71;p14"/>
          <p:cNvPicPr preferRelativeResize="0"/>
          <p:nvPr/>
        </p:nvPicPr>
        <p:blipFill>
          <a:blip r:embed="rId7">
            <a:alphaModFix/>
          </a:blip>
          <a:stretch>
            <a:fillRect/>
          </a:stretch>
        </p:blipFill>
        <p:spPr>
          <a:xfrm>
            <a:off x="1852575" y="3288513"/>
            <a:ext cx="1103000" cy="1103000"/>
          </a:xfrm>
          <a:prstGeom prst="rect">
            <a:avLst/>
          </a:prstGeom>
          <a:noFill/>
          <a:ln>
            <a:noFill/>
          </a:ln>
        </p:spPr>
      </p:pic>
      <p:pic>
        <p:nvPicPr>
          <p:cNvPr id="72" name="Google Shape;72;p14"/>
          <p:cNvPicPr preferRelativeResize="0"/>
          <p:nvPr/>
        </p:nvPicPr>
        <p:blipFill rotWithShape="1">
          <a:blip r:embed="rId8">
            <a:alphaModFix/>
          </a:blip>
          <a:srcRect b="22299" l="13142" r="13923" t="0"/>
          <a:stretch/>
        </p:blipFill>
        <p:spPr>
          <a:xfrm>
            <a:off x="6352975" y="1209941"/>
            <a:ext cx="1102976" cy="11243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48" name="Shape 248"/>
        <p:cNvGrpSpPr/>
        <p:nvPr/>
      </p:nvGrpSpPr>
      <p:grpSpPr>
        <a:xfrm>
          <a:off x="0" y="0"/>
          <a:ext cx="0" cy="0"/>
          <a:chOff x="0" y="0"/>
          <a:chExt cx="0" cy="0"/>
        </a:xfrm>
      </p:grpSpPr>
      <p:sp>
        <p:nvSpPr>
          <p:cNvPr id="249" name="Google Shape;249;p32"/>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SOFTWARE ENGINEERING</a:t>
            </a:r>
            <a:endParaRPr>
              <a:solidFill>
                <a:srgbClr val="270A07"/>
              </a:solidFill>
              <a:latin typeface="Montserrat SemiBold"/>
              <a:ea typeface="Montserrat SemiBold"/>
              <a:cs typeface="Montserrat SemiBold"/>
              <a:sym typeface="Montserrat SemiBold"/>
            </a:endParaRPr>
          </a:p>
        </p:txBody>
      </p:sp>
      <p:sp>
        <p:nvSpPr>
          <p:cNvPr id="250" name="Google Shape;250;p32"/>
          <p:cNvSpPr txBox="1"/>
          <p:nvPr>
            <p:ph idx="1" type="body"/>
          </p:nvPr>
        </p:nvSpPr>
        <p:spPr>
          <a:xfrm>
            <a:off x="200250" y="1007275"/>
            <a:ext cx="3599700" cy="33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rgbClr val="270A07"/>
                </a:solidFill>
                <a:latin typeface="Montserrat"/>
                <a:ea typeface="Montserrat"/>
                <a:cs typeface="Montserrat"/>
                <a:sym typeface="Montserrat"/>
              </a:rPr>
              <a:t>Tools we used:</a:t>
            </a:r>
            <a:endParaRPr b="1" sz="1300">
              <a:solidFill>
                <a:srgbClr val="270A07"/>
              </a:solidFill>
              <a:latin typeface="Montserrat"/>
              <a:ea typeface="Montserrat"/>
              <a:cs typeface="Montserrat"/>
              <a:sym typeface="Montserrat"/>
            </a:endParaRPr>
          </a:p>
          <a:p>
            <a:pPr indent="0" lvl="0" marL="0" rtl="0" algn="l">
              <a:spcBef>
                <a:spcPts val="1200"/>
              </a:spcBef>
              <a:spcAft>
                <a:spcPts val="0"/>
              </a:spcAft>
              <a:buNone/>
            </a:pPr>
            <a:r>
              <a:rPr lang="en" sz="1300" u="sng">
                <a:solidFill>
                  <a:srgbClr val="270A07"/>
                </a:solidFill>
                <a:latin typeface="Montserrat Medium"/>
                <a:ea typeface="Montserrat Medium"/>
                <a:cs typeface="Montserrat Medium"/>
                <a:sym typeface="Montserrat Medium"/>
              </a:rPr>
              <a:t>Front-end:</a:t>
            </a:r>
            <a:endParaRPr sz="1300" u="sng">
              <a:solidFill>
                <a:srgbClr val="270A07"/>
              </a:solidFill>
              <a:latin typeface="Montserrat Medium"/>
              <a:ea typeface="Montserrat Medium"/>
              <a:cs typeface="Montserrat Medium"/>
              <a:sym typeface="Montserrat Medium"/>
            </a:endParaRPr>
          </a:p>
          <a:p>
            <a:pPr indent="-311150" lvl="0" marL="457200" rtl="0" algn="l">
              <a:spcBef>
                <a:spcPts val="1200"/>
              </a:spcBef>
              <a:spcAft>
                <a:spcPts val="0"/>
              </a:spcAft>
              <a:buClr>
                <a:srgbClr val="270A07"/>
              </a:buClr>
              <a:buSzPts val="1300"/>
              <a:buFont typeface="Montserrat Medium"/>
              <a:buAutoNum type="arabicPeriod"/>
            </a:pPr>
            <a:r>
              <a:rPr lang="en" sz="1300">
                <a:solidFill>
                  <a:srgbClr val="270A07"/>
                </a:solidFill>
                <a:latin typeface="Montserrat Medium"/>
                <a:ea typeface="Montserrat Medium"/>
                <a:cs typeface="Montserrat Medium"/>
                <a:sym typeface="Montserrat Medium"/>
              </a:rPr>
              <a:t>React, custom CSS, material UI</a:t>
            </a:r>
            <a:endParaRPr sz="1300">
              <a:solidFill>
                <a:srgbClr val="270A07"/>
              </a:solidFill>
              <a:latin typeface="Montserrat Medium"/>
              <a:ea typeface="Montserrat Medium"/>
              <a:cs typeface="Montserrat Medium"/>
              <a:sym typeface="Montserrat Medium"/>
            </a:endParaRPr>
          </a:p>
          <a:p>
            <a:pPr indent="0" lvl="0" marL="0" rtl="0" algn="l">
              <a:spcBef>
                <a:spcPts val="1200"/>
              </a:spcBef>
              <a:spcAft>
                <a:spcPts val="0"/>
              </a:spcAft>
              <a:buNone/>
            </a:pPr>
            <a:r>
              <a:t/>
            </a:r>
            <a:endParaRPr sz="1300">
              <a:solidFill>
                <a:srgbClr val="270A07"/>
              </a:solidFill>
              <a:latin typeface="Montserrat Medium"/>
              <a:ea typeface="Montserrat Medium"/>
              <a:cs typeface="Montserrat Medium"/>
              <a:sym typeface="Montserrat Medium"/>
            </a:endParaRPr>
          </a:p>
          <a:p>
            <a:pPr indent="0" lvl="0" marL="0" rtl="0" algn="l">
              <a:spcBef>
                <a:spcPts val="1200"/>
              </a:spcBef>
              <a:spcAft>
                <a:spcPts val="0"/>
              </a:spcAft>
              <a:buNone/>
            </a:pPr>
            <a:r>
              <a:t/>
            </a:r>
            <a:endParaRPr sz="1300">
              <a:solidFill>
                <a:srgbClr val="270A07"/>
              </a:solidFill>
              <a:latin typeface="Montserrat Medium"/>
              <a:ea typeface="Montserrat Medium"/>
              <a:cs typeface="Montserrat Medium"/>
              <a:sym typeface="Montserrat Medium"/>
            </a:endParaRPr>
          </a:p>
          <a:p>
            <a:pPr indent="0" lvl="0" marL="0" rtl="0" algn="l">
              <a:spcBef>
                <a:spcPts val="1200"/>
              </a:spcBef>
              <a:spcAft>
                <a:spcPts val="0"/>
              </a:spcAft>
              <a:buNone/>
            </a:pPr>
            <a:r>
              <a:rPr lang="en" sz="1300" u="sng">
                <a:solidFill>
                  <a:srgbClr val="270A07"/>
                </a:solidFill>
                <a:latin typeface="Montserrat Medium"/>
                <a:ea typeface="Montserrat Medium"/>
                <a:cs typeface="Montserrat Medium"/>
                <a:sym typeface="Montserrat Medium"/>
              </a:rPr>
              <a:t>Back-end:</a:t>
            </a:r>
            <a:endParaRPr sz="1300" u="sng">
              <a:solidFill>
                <a:srgbClr val="270A07"/>
              </a:solidFill>
              <a:latin typeface="Montserrat Medium"/>
              <a:ea typeface="Montserrat Medium"/>
              <a:cs typeface="Montserrat Medium"/>
              <a:sym typeface="Montserrat Medium"/>
            </a:endParaRPr>
          </a:p>
          <a:p>
            <a:pPr indent="-311150" lvl="0" marL="457200" rtl="0" algn="l">
              <a:spcBef>
                <a:spcPts val="1200"/>
              </a:spcBef>
              <a:spcAft>
                <a:spcPts val="0"/>
              </a:spcAft>
              <a:buClr>
                <a:srgbClr val="270A07"/>
              </a:buClr>
              <a:buSzPts val="1300"/>
              <a:buFont typeface="Montserrat Medium"/>
              <a:buAutoNum type="arabicPeriod"/>
            </a:pPr>
            <a:r>
              <a:rPr lang="en" sz="1300">
                <a:solidFill>
                  <a:srgbClr val="270A07"/>
                </a:solidFill>
                <a:latin typeface="Montserrat Medium"/>
                <a:ea typeface="Montserrat Medium"/>
                <a:cs typeface="Montserrat Medium"/>
                <a:sym typeface="Montserrat Medium"/>
              </a:rPr>
              <a:t>Node, Express, Knex</a:t>
            </a:r>
            <a:endParaRPr sz="1300">
              <a:solidFill>
                <a:srgbClr val="270A07"/>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sz="1300">
              <a:solidFill>
                <a:srgbClr val="270A07"/>
              </a:solidFill>
              <a:latin typeface="Montserrat Medium"/>
              <a:ea typeface="Montserrat Medium"/>
              <a:cs typeface="Montserrat Medium"/>
              <a:sym typeface="Montserrat Medium"/>
            </a:endParaRPr>
          </a:p>
        </p:txBody>
      </p:sp>
      <p:sp>
        <p:nvSpPr>
          <p:cNvPr id="251" name="Google Shape;251;p32"/>
          <p:cNvSpPr/>
          <p:nvPr/>
        </p:nvSpPr>
        <p:spPr>
          <a:xfrm>
            <a:off x="3780950" y="1088925"/>
            <a:ext cx="5016900" cy="31155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 name="Google Shape;252;p32">
            <a:hlinkClick r:id="rId3"/>
          </p:cNvPr>
          <p:cNvPicPr preferRelativeResize="0"/>
          <p:nvPr/>
        </p:nvPicPr>
        <p:blipFill>
          <a:blip r:embed="rId4">
            <a:alphaModFix/>
          </a:blip>
          <a:stretch>
            <a:fillRect/>
          </a:stretch>
        </p:blipFill>
        <p:spPr>
          <a:xfrm>
            <a:off x="4231888" y="1063750"/>
            <a:ext cx="4450975" cy="2803950"/>
          </a:xfrm>
          <a:prstGeom prst="rect">
            <a:avLst/>
          </a:prstGeom>
          <a:noFill/>
          <a:ln>
            <a:noFill/>
          </a:ln>
        </p:spPr>
      </p:pic>
      <p:pic>
        <p:nvPicPr>
          <p:cNvPr id="253" name="Google Shape;253;p32"/>
          <p:cNvPicPr preferRelativeResize="0"/>
          <p:nvPr/>
        </p:nvPicPr>
        <p:blipFill>
          <a:blip r:embed="rId5">
            <a:alphaModFix/>
          </a:blip>
          <a:stretch>
            <a:fillRect/>
          </a:stretch>
        </p:blipFill>
        <p:spPr>
          <a:xfrm>
            <a:off x="223075" y="3961500"/>
            <a:ext cx="688593" cy="419875"/>
          </a:xfrm>
          <a:prstGeom prst="rect">
            <a:avLst/>
          </a:prstGeom>
          <a:noFill/>
          <a:ln>
            <a:noFill/>
          </a:ln>
        </p:spPr>
      </p:pic>
      <p:pic>
        <p:nvPicPr>
          <p:cNvPr id="254" name="Google Shape;254;p32"/>
          <p:cNvPicPr preferRelativeResize="0"/>
          <p:nvPr/>
        </p:nvPicPr>
        <p:blipFill>
          <a:blip r:embed="rId6">
            <a:alphaModFix/>
          </a:blip>
          <a:stretch>
            <a:fillRect/>
          </a:stretch>
        </p:blipFill>
        <p:spPr>
          <a:xfrm>
            <a:off x="1447150" y="2436725"/>
            <a:ext cx="482852" cy="419902"/>
          </a:xfrm>
          <a:prstGeom prst="rect">
            <a:avLst/>
          </a:prstGeom>
          <a:noFill/>
          <a:ln>
            <a:noFill/>
          </a:ln>
        </p:spPr>
      </p:pic>
      <p:pic>
        <p:nvPicPr>
          <p:cNvPr id="255" name="Google Shape;255;p32"/>
          <p:cNvPicPr preferRelativeResize="0"/>
          <p:nvPr/>
        </p:nvPicPr>
        <p:blipFill>
          <a:blip r:embed="rId7">
            <a:alphaModFix/>
          </a:blip>
          <a:stretch>
            <a:fillRect/>
          </a:stretch>
        </p:blipFill>
        <p:spPr>
          <a:xfrm>
            <a:off x="784172" y="2374638"/>
            <a:ext cx="387600" cy="419902"/>
          </a:xfrm>
          <a:prstGeom prst="rect">
            <a:avLst/>
          </a:prstGeom>
          <a:noFill/>
          <a:ln>
            <a:noFill/>
          </a:ln>
        </p:spPr>
      </p:pic>
      <p:pic>
        <p:nvPicPr>
          <p:cNvPr id="256" name="Google Shape;256;p32"/>
          <p:cNvPicPr preferRelativeResize="0"/>
          <p:nvPr/>
        </p:nvPicPr>
        <p:blipFill rotWithShape="1">
          <a:blip r:embed="rId8">
            <a:alphaModFix/>
          </a:blip>
          <a:srcRect b="25060" l="7654" r="8782" t="20717"/>
          <a:stretch/>
        </p:blipFill>
        <p:spPr>
          <a:xfrm>
            <a:off x="1081075" y="4139175"/>
            <a:ext cx="814025" cy="242200"/>
          </a:xfrm>
          <a:prstGeom prst="rect">
            <a:avLst/>
          </a:prstGeom>
          <a:noFill/>
          <a:ln>
            <a:noFill/>
          </a:ln>
        </p:spPr>
      </p:pic>
      <p:pic>
        <p:nvPicPr>
          <p:cNvPr id="257" name="Google Shape;257;p32"/>
          <p:cNvPicPr preferRelativeResize="0"/>
          <p:nvPr/>
        </p:nvPicPr>
        <p:blipFill>
          <a:blip r:embed="rId9">
            <a:alphaModFix/>
          </a:blip>
          <a:stretch>
            <a:fillRect/>
          </a:stretch>
        </p:blipFill>
        <p:spPr>
          <a:xfrm>
            <a:off x="2205375" y="2429350"/>
            <a:ext cx="482851" cy="419875"/>
          </a:xfrm>
          <a:prstGeom prst="rect">
            <a:avLst/>
          </a:prstGeom>
          <a:noFill/>
          <a:ln>
            <a:noFill/>
          </a:ln>
        </p:spPr>
      </p:pic>
      <p:pic>
        <p:nvPicPr>
          <p:cNvPr id="258" name="Google Shape;258;p32"/>
          <p:cNvPicPr preferRelativeResize="0"/>
          <p:nvPr/>
        </p:nvPicPr>
        <p:blipFill>
          <a:blip r:embed="rId10">
            <a:alphaModFix/>
          </a:blip>
          <a:stretch>
            <a:fillRect/>
          </a:stretch>
        </p:blipFill>
        <p:spPr>
          <a:xfrm>
            <a:off x="2064500" y="4139175"/>
            <a:ext cx="1037550" cy="242200"/>
          </a:xfrm>
          <a:prstGeom prst="rect">
            <a:avLst/>
          </a:prstGeom>
          <a:noFill/>
          <a:ln>
            <a:noFill/>
          </a:ln>
        </p:spPr>
      </p:pic>
      <p:sp>
        <p:nvSpPr>
          <p:cNvPr id="259" name="Google Shape;259;p32"/>
          <p:cNvSpPr txBox="1"/>
          <p:nvPr/>
        </p:nvSpPr>
        <p:spPr>
          <a:xfrm>
            <a:off x="5140325" y="2664350"/>
            <a:ext cx="3000000" cy="9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rgbClr val="270A07"/>
                </a:solidFill>
                <a:hlinkClick r:id="rId11">
                  <a:extLst>
                    <a:ext uri="{A12FA001-AC4F-418D-AE19-62706E023703}">
                      <ahyp:hlinkClr val="tx"/>
                    </a:ext>
                  </a:extLst>
                </a:hlinkClick>
              </a:rPr>
              <a:t>https://hackatonwinter24.onrender.com/</a:t>
            </a:r>
            <a:endParaRPr>
              <a:solidFill>
                <a:srgbClr val="270A0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63" name="Shape 263"/>
        <p:cNvGrpSpPr/>
        <p:nvPr/>
      </p:nvGrpSpPr>
      <p:grpSpPr>
        <a:xfrm>
          <a:off x="0" y="0"/>
          <a:ext cx="0" cy="0"/>
          <a:chOff x="0" y="0"/>
          <a:chExt cx="0" cy="0"/>
        </a:xfrm>
      </p:grpSpPr>
      <p:sp>
        <p:nvSpPr>
          <p:cNvPr id="264" name="Google Shape;264;p33"/>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WHAT WE LEARNED</a:t>
            </a:r>
            <a:endParaRPr>
              <a:solidFill>
                <a:srgbClr val="270A07"/>
              </a:solidFill>
              <a:latin typeface="Montserrat SemiBold"/>
              <a:ea typeface="Montserrat SemiBold"/>
              <a:cs typeface="Montserrat SemiBold"/>
              <a:sym typeface="Montserrat SemiBold"/>
            </a:endParaRPr>
          </a:p>
        </p:txBody>
      </p:sp>
      <p:sp>
        <p:nvSpPr>
          <p:cNvPr id="265" name="Google Shape;265;p33"/>
          <p:cNvSpPr txBox="1"/>
          <p:nvPr>
            <p:ph idx="1" type="body"/>
          </p:nvPr>
        </p:nvSpPr>
        <p:spPr>
          <a:xfrm>
            <a:off x="277250" y="1392150"/>
            <a:ext cx="78708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270A07"/>
                </a:solidFill>
                <a:latin typeface="Montserrat Medium"/>
                <a:ea typeface="Montserrat Medium"/>
                <a:cs typeface="Montserrat Medium"/>
                <a:sym typeface="Montserrat Medium"/>
              </a:rPr>
              <a:t>- As a whole team we learned the value of agile methodologies, iterative progress, and continuous feedback. We were able to foster a dynamic and collaborative environment.  Allowing us to rapidly and effectively develop the project. </a:t>
            </a:r>
            <a:endParaRPr sz="1300">
              <a:solidFill>
                <a:srgbClr val="270A07"/>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Clr>
                <a:schemeClr val="dk1"/>
              </a:buClr>
              <a:buSzPts val="1100"/>
              <a:buFont typeface="Arial"/>
              <a:buNone/>
            </a:pPr>
            <a:r>
              <a:rPr lang="en" sz="1300">
                <a:solidFill>
                  <a:srgbClr val="270A07"/>
                </a:solidFill>
                <a:latin typeface="Montserrat Medium"/>
                <a:ea typeface="Montserrat Medium"/>
                <a:cs typeface="Montserrat Medium"/>
                <a:sym typeface="Montserrat Medium"/>
              </a:rPr>
              <a:t>- As UX Designers, we learned how to scope our design to match the realistic constraints of what could be built in the given time period.</a:t>
            </a:r>
            <a:endParaRPr sz="1300">
              <a:solidFill>
                <a:srgbClr val="270A07"/>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en" sz="1300">
                <a:solidFill>
                  <a:srgbClr val="270A07"/>
                </a:solidFill>
                <a:latin typeface="Montserrat Medium"/>
                <a:ea typeface="Montserrat Medium"/>
                <a:cs typeface="Montserrat Medium"/>
                <a:sym typeface="Montserrat Medium"/>
              </a:rPr>
              <a:t>- As a Data Analyst, I learned how to communicate with other members of different fields in order to best allocate their needs to complete our project.</a:t>
            </a:r>
            <a:endParaRPr/>
          </a:p>
          <a:p>
            <a:pPr indent="0" lvl="0" marL="0" rtl="0" algn="l">
              <a:lnSpc>
                <a:spcPct val="150000"/>
              </a:lnSpc>
              <a:spcBef>
                <a:spcPts val="1200"/>
              </a:spcBef>
              <a:spcAft>
                <a:spcPts val="0"/>
              </a:spcAft>
              <a:buNone/>
            </a:pPr>
            <a:r>
              <a:rPr lang="en" sz="1300">
                <a:solidFill>
                  <a:srgbClr val="270A07"/>
                </a:solidFill>
                <a:latin typeface="Montserrat Medium"/>
                <a:ea typeface="Montserrat Medium"/>
                <a:cs typeface="Montserrat Medium"/>
                <a:sym typeface="Montserrat Medium"/>
              </a:rPr>
              <a:t> - As Software Engineers, we learned how to identify problems and devise creative solutions</a:t>
            </a:r>
            <a:endParaRPr sz="1300">
              <a:solidFill>
                <a:srgbClr val="270A07"/>
              </a:solidFill>
              <a:latin typeface="Montserrat Medium"/>
              <a:ea typeface="Montserrat Medium"/>
              <a:cs typeface="Montserrat Medium"/>
              <a:sym typeface="Montserrat Medium"/>
            </a:endParaRPr>
          </a:p>
          <a:p>
            <a:pPr indent="0" lvl="0" marL="0" rtl="0" algn="l">
              <a:lnSpc>
                <a:spcPct val="150000"/>
              </a:lnSpc>
              <a:spcBef>
                <a:spcPts val="1200"/>
              </a:spcBef>
              <a:spcAft>
                <a:spcPts val="1200"/>
              </a:spcAft>
              <a:buClr>
                <a:schemeClr val="dk1"/>
              </a:buClr>
              <a:buSzPts val="1100"/>
              <a:buFont typeface="Arial"/>
              <a:buNone/>
            </a:pPr>
            <a:r>
              <a:t/>
            </a:r>
            <a:endParaRPr sz="1300">
              <a:solidFill>
                <a:srgbClr val="270A07"/>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69" name="Shape 269"/>
        <p:cNvGrpSpPr/>
        <p:nvPr/>
      </p:nvGrpSpPr>
      <p:grpSpPr>
        <a:xfrm>
          <a:off x="0" y="0"/>
          <a:ext cx="0" cy="0"/>
          <a:chOff x="0" y="0"/>
          <a:chExt cx="0" cy="0"/>
        </a:xfrm>
      </p:grpSpPr>
      <p:sp>
        <p:nvSpPr>
          <p:cNvPr id="270" name="Google Shape;270;p34"/>
          <p:cNvSpPr txBox="1"/>
          <p:nvPr>
            <p:ph type="title"/>
          </p:nvPr>
        </p:nvSpPr>
        <p:spPr>
          <a:xfrm>
            <a:off x="3235225" y="3420475"/>
            <a:ext cx="251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270A07"/>
                </a:solidFill>
                <a:latin typeface="Montserrat"/>
                <a:ea typeface="Montserrat"/>
                <a:cs typeface="Montserrat"/>
                <a:sym typeface="Montserrat"/>
              </a:rPr>
              <a:t>THANK</a:t>
            </a:r>
            <a:r>
              <a:rPr lang="en" sz="2920">
                <a:solidFill>
                  <a:srgbClr val="270A07"/>
                </a:solidFill>
                <a:latin typeface="Montserrat Medium"/>
                <a:ea typeface="Montserrat Medium"/>
                <a:cs typeface="Montserrat Medium"/>
                <a:sym typeface="Montserrat Medium"/>
              </a:rPr>
              <a:t> YOU</a:t>
            </a:r>
            <a:endParaRPr sz="2920">
              <a:solidFill>
                <a:srgbClr val="270A07"/>
              </a:solidFill>
              <a:latin typeface="Montserrat Medium"/>
              <a:ea typeface="Montserrat Medium"/>
              <a:cs typeface="Montserrat Medium"/>
              <a:sym typeface="Montserrat Medium"/>
            </a:endParaRPr>
          </a:p>
        </p:txBody>
      </p:sp>
      <p:pic>
        <p:nvPicPr>
          <p:cNvPr id="271" name="Google Shape;271;p34"/>
          <p:cNvPicPr preferRelativeResize="0"/>
          <p:nvPr/>
        </p:nvPicPr>
        <p:blipFill>
          <a:blip r:embed="rId3">
            <a:alphaModFix/>
          </a:blip>
          <a:stretch>
            <a:fillRect/>
          </a:stretch>
        </p:blipFill>
        <p:spPr>
          <a:xfrm>
            <a:off x="3361425" y="1077969"/>
            <a:ext cx="2261000" cy="226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275" name="Shape 275"/>
        <p:cNvGrpSpPr/>
        <p:nvPr/>
      </p:nvGrpSpPr>
      <p:grpSpPr>
        <a:xfrm>
          <a:off x="0" y="0"/>
          <a:ext cx="0" cy="0"/>
          <a:chOff x="0" y="0"/>
          <a:chExt cx="0" cy="0"/>
        </a:xfrm>
      </p:grpSpPr>
      <p:sp>
        <p:nvSpPr>
          <p:cNvPr id="276" name="Google Shape;276;p35"/>
          <p:cNvSpPr txBox="1"/>
          <p:nvPr>
            <p:ph type="title"/>
          </p:nvPr>
        </p:nvSpPr>
        <p:spPr>
          <a:xfrm>
            <a:off x="2194975" y="183775"/>
            <a:ext cx="4900200" cy="572700"/>
          </a:xfrm>
          <a:prstGeom prst="rect">
            <a:avLst/>
          </a:prstGeom>
        </p:spPr>
        <p:txBody>
          <a:bodyPr anchorCtr="0" anchor="t" bIns="91425" lIns="91425" spcFirstLastPara="1" rIns="91425" wrap="square" tIns="91425">
            <a:noAutofit/>
          </a:bodyPr>
          <a:lstStyle/>
          <a:p>
            <a:pPr indent="0" lvl="0" marL="548640" rtl="0" algn="l">
              <a:spcBef>
                <a:spcPts val="0"/>
              </a:spcBef>
              <a:spcAft>
                <a:spcPts val="0"/>
              </a:spcAft>
              <a:buSzPts val="990"/>
              <a:buNone/>
            </a:pPr>
            <a:r>
              <a:rPr b="1" lang="en" sz="2920">
                <a:solidFill>
                  <a:srgbClr val="270A07"/>
                </a:solidFill>
                <a:latin typeface="Montserrat"/>
                <a:ea typeface="Montserrat"/>
                <a:cs typeface="Montserrat"/>
                <a:sym typeface="Montserrat"/>
              </a:rPr>
              <a:t>MORE INFORMATION</a:t>
            </a:r>
            <a:endParaRPr sz="2920">
              <a:solidFill>
                <a:srgbClr val="270A07"/>
              </a:solidFill>
              <a:latin typeface="Montserrat Medium"/>
              <a:ea typeface="Montserrat Medium"/>
              <a:cs typeface="Montserrat Medium"/>
              <a:sym typeface="Montserrat Medium"/>
            </a:endParaRPr>
          </a:p>
        </p:txBody>
      </p:sp>
      <p:pic>
        <p:nvPicPr>
          <p:cNvPr id="277" name="Google Shape;277;p35"/>
          <p:cNvPicPr preferRelativeResize="0"/>
          <p:nvPr/>
        </p:nvPicPr>
        <p:blipFill>
          <a:blip r:embed="rId3">
            <a:alphaModFix/>
          </a:blip>
          <a:stretch>
            <a:fillRect/>
          </a:stretch>
        </p:blipFill>
        <p:spPr>
          <a:xfrm>
            <a:off x="226000" y="191500"/>
            <a:ext cx="978376" cy="960974"/>
          </a:xfrm>
          <a:prstGeom prst="rect">
            <a:avLst/>
          </a:prstGeom>
          <a:noFill/>
          <a:ln>
            <a:noFill/>
          </a:ln>
        </p:spPr>
      </p:pic>
      <p:pic>
        <p:nvPicPr>
          <p:cNvPr id="278" name="Google Shape;278;p35"/>
          <p:cNvPicPr preferRelativeResize="0"/>
          <p:nvPr/>
        </p:nvPicPr>
        <p:blipFill>
          <a:blip r:embed="rId4">
            <a:alphaModFix/>
          </a:blip>
          <a:stretch>
            <a:fillRect/>
          </a:stretch>
        </p:blipFill>
        <p:spPr>
          <a:xfrm>
            <a:off x="698132" y="1553125"/>
            <a:ext cx="1384950" cy="1240776"/>
          </a:xfrm>
          <a:prstGeom prst="rect">
            <a:avLst/>
          </a:prstGeom>
          <a:noFill/>
          <a:ln>
            <a:noFill/>
          </a:ln>
        </p:spPr>
      </p:pic>
      <p:sp>
        <p:nvSpPr>
          <p:cNvPr id="279" name="Google Shape;279;p35"/>
          <p:cNvSpPr txBox="1"/>
          <p:nvPr/>
        </p:nvSpPr>
        <p:spPr>
          <a:xfrm>
            <a:off x="411207" y="2844950"/>
            <a:ext cx="18504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1300" u="sng">
                <a:solidFill>
                  <a:srgbClr val="270A07"/>
                </a:solidFill>
                <a:latin typeface="Montserrat Medium"/>
                <a:ea typeface="Montserrat Medium"/>
                <a:cs typeface="Montserrat Medium"/>
                <a:sym typeface="Montserrat Medium"/>
                <a:hlinkClick r:id="rId5">
                  <a:extLst>
                    <a:ext uri="{A12FA001-AC4F-418D-AE19-62706E023703}">
                      <ahyp:hlinkClr val="tx"/>
                    </a:ext>
                  </a:extLst>
                </a:hlinkClick>
              </a:rPr>
              <a:t>GIT Repository</a:t>
            </a:r>
            <a:endParaRPr>
              <a:solidFill>
                <a:srgbClr val="270A07"/>
              </a:solidFill>
            </a:endParaRPr>
          </a:p>
        </p:txBody>
      </p:sp>
      <p:pic>
        <p:nvPicPr>
          <p:cNvPr id="280" name="Google Shape;280;p35"/>
          <p:cNvPicPr preferRelativeResize="0"/>
          <p:nvPr/>
        </p:nvPicPr>
        <p:blipFill>
          <a:blip r:embed="rId6">
            <a:alphaModFix/>
          </a:blip>
          <a:stretch>
            <a:fillRect/>
          </a:stretch>
        </p:blipFill>
        <p:spPr>
          <a:xfrm>
            <a:off x="2382207" y="1553125"/>
            <a:ext cx="1384950" cy="1240776"/>
          </a:xfrm>
          <a:prstGeom prst="rect">
            <a:avLst/>
          </a:prstGeom>
          <a:noFill/>
          <a:ln>
            <a:noFill/>
          </a:ln>
        </p:spPr>
      </p:pic>
      <p:sp>
        <p:nvSpPr>
          <p:cNvPr id="281" name="Google Shape;281;p35"/>
          <p:cNvSpPr txBox="1"/>
          <p:nvPr/>
        </p:nvSpPr>
        <p:spPr>
          <a:xfrm>
            <a:off x="2510382" y="2844950"/>
            <a:ext cx="1128600" cy="38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1300" u="sng">
                <a:solidFill>
                  <a:srgbClr val="270A07"/>
                </a:solidFill>
                <a:latin typeface="Montserrat Medium"/>
                <a:ea typeface="Montserrat Medium"/>
                <a:cs typeface="Montserrat Medium"/>
                <a:sym typeface="Montserrat Medium"/>
                <a:hlinkClick r:id="rId7">
                  <a:extLst>
                    <a:ext uri="{A12FA001-AC4F-418D-AE19-62706E023703}">
                      <ahyp:hlinkClr val="tx"/>
                    </a:ext>
                  </a:extLst>
                </a:hlinkClick>
              </a:rPr>
              <a:t>Website</a:t>
            </a:r>
            <a:endParaRPr>
              <a:solidFill>
                <a:srgbClr val="270A07"/>
              </a:solidFill>
            </a:endParaRPr>
          </a:p>
        </p:txBody>
      </p:sp>
      <p:pic>
        <p:nvPicPr>
          <p:cNvPr id="282" name="Google Shape;282;p35"/>
          <p:cNvPicPr preferRelativeResize="0"/>
          <p:nvPr/>
        </p:nvPicPr>
        <p:blipFill>
          <a:blip r:embed="rId8">
            <a:alphaModFix/>
          </a:blip>
          <a:stretch>
            <a:fillRect/>
          </a:stretch>
        </p:blipFill>
        <p:spPr>
          <a:xfrm>
            <a:off x="4066282" y="1553125"/>
            <a:ext cx="1240776" cy="1240776"/>
          </a:xfrm>
          <a:prstGeom prst="rect">
            <a:avLst/>
          </a:prstGeom>
          <a:noFill/>
          <a:ln>
            <a:noFill/>
          </a:ln>
        </p:spPr>
      </p:pic>
      <p:sp>
        <p:nvSpPr>
          <p:cNvPr id="283" name="Google Shape;283;p35"/>
          <p:cNvSpPr txBox="1"/>
          <p:nvPr/>
        </p:nvSpPr>
        <p:spPr>
          <a:xfrm>
            <a:off x="4122382" y="2793900"/>
            <a:ext cx="1128600" cy="585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300" u="sng">
                <a:solidFill>
                  <a:srgbClr val="0D0D0D"/>
                </a:solidFill>
                <a:latin typeface="Montserrat Medium"/>
                <a:ea typeface="Montserrat Medium"/>
                <a:cs typeface="Montserrat Medium"/>
                <a:sym typeface="Montserrat Medium"/>
                <a:hlinkClick r:id="rId9">
                  <a:extLst>
                    <a:ext uri="{A12FA001-AC4F-418D-AE19-62706E023703}">
                      <ahyp:hlinkClr val="tx"/>
                    </a:ext>
                  </a:extLst>
                </a:hlinkClick>
              </a:rPr>
              <a:t>Figma</a:t>
            </a:r>
            <a:endParaRPr sz="1300">
              <a:solidFill>
                <a:srgbClr val="0D0D0D"/>
              </a:solidFill>
              <a:latin typeface="Montserrat Medium"/>
              <a:ea typeface="Montserrat Medium"/>
              <a:cs typeface="Montserrat Medium"/>
              <a:sym typeface="Montserrat Medium"/>
            </a:endParaRPr>
          </a:p>
          <a:p>
            <a:pPr indent="0" lvl="0" marL="0" rtl="0" algn="ctr">
              <a:lnSpc>
                <a:spcPct val="100000"/>
              </a:lnSpc>
              <a:spcBef>
                <a:spcPts val="0"/>
              </a:spcBef>
              <a:spcAft>
                <a:spcPts val="0"/>
              </a:spcAft>
              <a:buNone/>
            </a:pPr>
            <a:r>
              <a:rPr lang="en" sz="1300" u="sng">
                <a:solidFill>
                  <a:srgbClr val="0D0D0D"/>
                </a:solidFill>
                <a:latin typeface="Montserrat Medium"/>
                <a:ea typeface="Montserrat Medium"/>
                <a:cs typeface="Montserrat Medium"/>
                <a:sym typeface="Montserrat Medium"/>
                <a:hlinkClick r:id="rId10">
                  <a:extLst>
                    <a:ext uri="{A12FA001-AC4F-418D-AE19-62706E023703}">
                      <ahyp:hlinkClr val="tx"/>
                    </a:ext>
                  </a:extLst>
                </a:hlinkClick>
              </a:rPr>
              <a:t>File</a:t>
            </a:r>
            <a:endParaRPr sz="1300">
              <a:solidFill>
                <a:srgbClr val="0D0D0D"/>
              </a:solidFill>
              <a:latin typeface="Montserrat Medium"/>
              <a:ea typeface="Montserrat Medium"/>
              <a:cs typeface="Montserrat Medium"/>
              <a:sym typeface="Montserrat Medium"/>
            </a:endParaRPr>
          </a:p>
        </p:txBody>
      </p:sp>
      <p:pic>
        <p:nvPicPr>
          <p:cNvPr id="284" name="Google Shape;284;p35"/>
          <p:cNvPicPr preferRelativeResize="0"/>
          <p:nvPr/>
        </p:nvPicPr>
        <p:blipFill rotWithShape="1">
          <a:blip r:embed="rId11">
            <a:alphaModFix/>
          </a:blip>
          <a:srcRect b="0" l="0" r="0" t="0"/>
          <a:stretch/>
        </p:blipFill>
        <p:spPr>
          <a:xfrm>
            <a:off x="5606207" y="1553125"/>
            <a:ext cx="1240777" cy="1240777"/>
          </a:xfrm>
          <a:prstGeom prst="rect">
            <a:avLst/>
          </a:prstGeom>
          <a:noFill/>
          <a:ln>
            <a:noFill/>
          </a:ln>
        </p:spPr>
      </p:pic>
      <p:sp>
        <p:nvSpPr>
          <p:cNvPr id="285" name="Google Shape;285;p35"/>
          <p:cNvSpPr txBox="1"/>
          <p:nvPr/>
        </p:nvSpPr>
        <p:spPr>
          <a:xfrm>
            <a:off x="5606182" y="2844950"/>
            <a:ext cx="11286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300" u="sng">
                <a:solidFill>
                  <a:srgbClr val="0D0D0D"/>
                </a:solidFill>
                <a:latin typeface="Montserrat Medium"/>
                <a:ea typeface="Montserrat Medium"/>
                <a:cs typeface="Montserrat Medium"/>
                <a:sym typeface="Montserrat Medium"/>
                <a:hlinkClick r:id="rId12">
                  <a:extLst>
                    <a:ext uri="{A12FA001-AC4F-418D-AE19-62706E023703}">
                      <ahyp:hlinkClr val="tx"/>
                    </a:ext>
                  </a:extLst>
                </a:hlinkClick>
              </a:rPr>
              <a:t>Data</a:t>
            </a:r>
            <a:endParaRPr sz="1300">
              <a:solidFill>
                <a:srgbClr val="0D0D0D"/>
              </a:solidFill>
              <a:latin typeface="Montserrat Medium"/>
              <a:ea typeface="Montserrat Medium"/>
              <a:cs typeface="Montserrat Medium"/>
              <a:sym typeface="Montserrat Medium"/>
            </a:endParaRPr>
          </a:p>
        </p:txBody>
      </p:sp>
      <p:sp>
        <p:nvSpPr>
          <p:cNvPr id="286" name="Google Shape;286;p35"/>
          <p:cNvSpPr txBox="1"/>
          <p:nvPr/>
        </p:nvSpPr>
        <p:spPr>
          <a:xfrm>
            <a:off x="24475" y="3609125"/>
            <a:ext cx="2669100" cy="156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1000">
                <a:solidFill>
                  <a:srgbClr val="270A07"/>
                </a:solidFill>
                <a:latin typeface="Montserrat"/>
                <a:ea typeface="Montserrat"/>
                <a:cs typeface="Montserrat"/>
                <a:sym typeface="Montserrat"/>
              </a:rPr>
              <a:t>Login as a user: </a:t>
            </a:r>
            <a:endParaRPr b="1" i="1" sz="1000">
              <a:solidFill>
                <a:srgbClr val="270A07"/>
              </a:solidFill>
              <a:latin typeface="Montserrat"/>
              <a:ea typeface="Montserrat"/>
              <a:cs typeface="Montserrat"/>
              <a:sym typeface="Montserrat"/>
            </a:endParaRPr>
          </a:p>
          <a:p>
            <a:pPr indent="0" lvl="0" marL="0" rtl="0" algn="l">
              <a:lnSpc>
                <a:spcPct val="100000"/>
              </a:lnSpc>
              <a:spcBef>
                <a:spcPts val="1200"/>
              </a:spcBef>
              <a:spcAft>
                <a:spcPts val="0"/>
              </a:spcAft>
              <a:buNone/>
            </a:pPr>
            <a:r>
              <a:rPr b="1" i="1" lang="en" sz="1000">
                <a:solidFill>
                  <a:srgbClr val="270A07"/>
                </a:solidFill>
                <a:latin typeface="Montserrat"/>
                <a:ea typeface="Montserrat"/>
                <a:cs typeface="Montserrat"/>
                <a:sym typeface="Montserrat"/>
              </a:rPr>
              <a:t>email:</a:t>
            </a:r>
            <a:r>
              <a:rPr i="1" lang="en" sz="1000">
                <a:solidFill>
                  <a:srgbClr val="270A07"/>
                </a:solidFill>
                <a:latin typeface="Montserrat Medium"/>
                <a:ea typeface="Montserrat Medium"/>
                <a:cs typeface="Montserrat Medium"/>
                <a:sym typeface="Montserrat Medium"/>
              </a:rPr>
              <a:t> email@testing.com</a:t>
            </a:r>
            <a:r>
              <a:rPr i="1" lang="en" sz="1000">
                <a:solidFill>
                  <a:srgbClr val="270A07"/>
                </a:solidFill>
                <a:latin typeface="Montserrat Medium"/>
                <a:ea typeface="Montserrat Medium"/>
                <a:cs typeface="Montserrat Medium"/>
                <a:sym typeface="Montserrat Medium"/>
              </a:rPr>
              <a:t> </a:t>
            </a:r>
            <a:endParaRPr i="1" sz="1000">
              <a:solidFill>
                <a:srgbClr val="270A07"/>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rPr b="1" i="1" lang="en" sz="1000">
                <a:solidFill>
                  <a:srgbClr val="270A07"/>
                </a:solidFill>
                <a:latin typeface="Montserrat"/>
                <a:ea typeface="Montserrat"/>
                <a:cs typeface="Montserrat"/>
                <a:sym typeface="Montserrat"/>
              </a:rPr>
              <a:t>password:</a:t>
            </a:r>
            <a:r>
              <a:rPr i="1" lang="en" sz="1000">
                <a:solidFill>
                  <a:srgbClr val="270A07"/>
                </a:solidFill>
                <a:latin typeface="Montserrat Medium"/>
                <a:ea typeface="Montserrat Medium"/>
                <a:cs typeface="Montserrat Medium"/>
                <a:sym typeface="Montserrat Medium"/>
              </a:rPr>
              <a:t> 54321</a:t>
            </a:r>
            <a:endParaRPr i="1" sz="1000">
              <a:solidFill>
                <a:srgbClr val="270A07"/>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t/>
            </a:r>
            <a:endParaRPr i="1" sz="1000">
              <a:solidFill>
                <a:srgbClr val="270A07"/>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rPr b="1" i="1" lang="en" sz="1000">
                <a:solidFill>
                  <a:srgbClr val="270A07"/>
                </a:solidFill>
                <a:latin typeface="Montserrat"/>
                <a:ea typeface="Montserrat"/>
                <a:cs typeface="Montserrat"/>
                <a:sym typeface="Montserrat"/>
              </a:rPr>
              <a:t>Login as a user with admin access: </a:t>
            </a:r>
            <a:endParaRPr b="1" i="1" sz="1000">
              <a:solidFill>
                <a:srgbClr val="270A07"/>
              </a:solidFill>
              <a:latin typeface="Montserrat"/>
              <a:ea typeface="Montserrat"/>
              <a:cs typeface="Montserrat"/>
              <a:sym typeface="Montserrat"/>
            </a:endParaRPr>
          </a:p>
          <a:p>
            <a:pPr indent="0" lvl="0" marL="0" rtl="0" algn="l">
              <a:lnSpc>
                <a:spcPct val="100000"/>
              </a:lnSpc>
              <a:spcBef>
                <a:spcPts val="1200"/>
              </a:spcBef>
              <a:spcAft>
                <a:spcPts val="0"/>
              </a:spcAft>
              <a:buNone/>
            </a:pPr>
            <a:r>
              <a:rPr b="1" i="1" lang="en" sz="1000">
                <a:solidFill>
                  <a:srgbClr val="270A07"/>
                </a:solidFill>
                <a:latin typeface="Montserrat"/>
                <a:ea typeface="Montserrat"/>
                <a:cs typeface="Montserrat"/>
                <a:sym typeface="Montserrat"/>
              </a:rPr>
              <a:t>Email:</a:t>
            </a:r>
            <a:r>
              <a:rPr i="1" lang="en" sz="1000">
                <a:solidFill>
                  <a:srgbClr val="270A07"/>
                </a:solidFill>
                <a:latin typeface="Montserrat Medium"/>
                <a:ea typeface="Montserrat Medium"/>
                <a:cs typeface="Montserrat Medium"/>
                <a:sym typeface="Montserrat Medium"/>
              </a:rPr>
              <a:t> rachelsmith@gmail.com </a:t>
            </a:r>
            <a:endParaRPr i="1" sz="1000">
              <a:solidFill>
                <a:srgbClr val="270A07"/>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rPr b="1" i="1" lang="en" sz="1000">
                <a:solidFill>
                  <a:srgbClr val="270A07"/>
                </a:solidFill>
                <a:latin typeface="Montserrat"/>
                <a:ea typeface="Montserrat"/>
                <a:cs typeface="Montserrat"/>
                <a:sym typeface="Montserrat"/>
              </a:rPr>
              <a:t>password:</a:t>
            </a:r>
            <a:r>
              <a:rPr i="1" lang="en" sz="1000">
                <a:solidFill>
                  <a:srgbClr val="270A07"/>
                </a:solidFill>
                <a:latin typeface="Montserrat Medium"/>
                <a:ea typeface="Montserrat Medium"/>
                <a:cs typeface="Montserrat Medium"/>
                <a:sym typeface="Montserrat Medium"/>
              </a:rPr>
              <a:t> 4321</a:t>
            </a:r>
            <a:endParaRPr i="1" sz="1000">
              <a:solidFill>
                <a:srgbClr val="270A07"/>
              </a:solidFill>
              <a:latin typeface="Montserrat Medium"/>
              <a:ea typeface="Montserrat Medium"/>
              <a:cs typeface="Montserrat Medium"/>
              <a:sym typeface="Montserrat Medium"/>
            </a:endParaRPr>
          </a:p>
        </p:txBody>
      </p:sp>
      <p:pic>
        <p:nvPicPr>
          <p:cNvPr id="287" name="Google Shape;287;p35"/>
          <p:cNvPicPr preferRelativeResize="0"/>
          <p:nvPr/>
        </p:nvPicPr>
        <p:blipFill>
          <a:blip r:embed="rId13">
            <a:alphaModFix/>
          </a:blip>
          <a:stretch>
            <a:fillRect/>
          </a:stretch>
        </p:blipFill>
        <p:spPr>
          <a:xfrm>
            <a:off x="7146120" y="1553098"/>
            <a:ext cx="1240799" cy="1240827"/>
          </a:xfrm>
          <a:prstGeom prst="rect">
            <a:avLst/>
          </a:prstGeom>
          <a:noFill/>
          <a:ln>
            <a:noFill/>
          </a:ln>
        </p:spPr>
      </p:pic>
      <p:sp>
        <p:nvSpPr>
          <p:cNvPr id="288" name="Google Shape;288;p35"/>
          <p:cNvSpPr txBox="1"/>
          <p:nvPr/>
        </p:nvSpPr>
        <p:spPr>
          <a:xfrm>
            <a:off x="7202182" y="2793900"/>
            <a:ext cx="1128600" cy="585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300" u="sng">
                <a:solidFill>
                  <a:srgbClr val="270A07"/>
                </a:solidFill>
                <a:latin typeface="Montserrat Medium"/>
                <a:ea typeface="Montserrat Medium"/>
                <a:cs typeface="Montserrat Medium"/>
                <a:sym typeface="Montserrat Medium"/>
                <a:hlinkClick r:id="rId14">
                  <a:extLst>
                    <a:ext uri="{A12FA001-AC4F-418D-AE19-62706E023703}">
                      <ahyp:hlinkClr val="tx"/>
                    </a:ext>
                  </a:extLst>
                </a:hlinkClick>
              </a:rPr>
              <a:t>Tableau Dashboard</a:t>
            </a:r>
            <a:endParaRPr sz="1300">
              <a:solidFill>
                <a:srgbClr val="270A07"/>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76" name="Shape 76"/>
        <p:cNvGrpSpPr/>
        <p:nvPr/>
      </p:nvGrpSpPr>
      <p:grpSpPr>
        <a:xfrm>
          <a:off x="0" y="0"/>
          <a:ext cx="0" cy="0"/>
          <a:chOff x="0" y="0"/>
          <a:chExt cx="0" cy="0"/>
        </a:xfrm>
      </p:grpSpPr>
      <p:sp>
        <p:nvSpPr>
          <p:cNvPr id="77" name="Google Shape;77;p15"/>
          <p:cNvSpPr txBox="1"/>
          <p:nvPr>
            <p:ph idx="1" type="body"/>
          </p:nvPr>
        </p:nvSpPr>
        <p:spPr>
          <a:xfrm>
            <a:off x="277250" y="1319325"/>
            <a:ext cx="5172600" cy="31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70A07"/>
                </a:solidFill>
                <a:latin typeface="Montserrat SemiBold"/>
                <a:ea typeface="Montserrat SemiBold"/>
                <a:cs typeface="Montserrat SemiBold"/>
                <a:sym typeface="Montserrat SemiBold"/>
              </a:rPr>
              <a:t>PROBLEM STATEMENT:</a:t>
            </a:r>
            <a:endParaRPr sz="1500">
              <a:solidFill>
                <a:srgbClr val="270A07"/>
              </a:solidFill>
              <a:latin typeface="Montserrat SemiBold"/>
              <a:ea typeface="Montserrat SemiBold"/>
              <a:cs typeface="Montserrat SemiBold"/>
              <a:sym typeface="Montserrat SemiBold"/>
            </a:endParaRPr>
          </a:p>
          <a:p>
            <a:pPr indent="0" lvl="0" marL="0" rtl="0" algn="l">
              <a:lnSpc>
                <a:spcPct val="150000"/>
              </a:lnSpc>
              <a:spcBef>
                <a:spcPts val="1200"/>
              </a:spcBef>
              <a:spcAft>
                <a:spcPts val="0"/>
              </a:spcAft>
              <a:buClr>
                <a:schemeClr val="dk1"/>
              </a:buClr>
              <a:buSzPts val="1100"/>
              <a:buFont typeface="Arial"/>
              <a:buNone/>
            </a:pPr>
            <a:r>
              <a:rPr lang="en" sz="1200">
                <a:solidFill>
                  <a:srgbClr val="270A07"/>
                </a:solidFill>
                <a:latin typeface="Montserrat"/>
                <a:ea typeface="Montserrat"/>
                <a:cs typeface="Montserrat"/>
                <a:sym typeface="Montserrat"/>
              </a:rPr>
              <a:t>The mental health app sector is rapidly growing, fueled by increasing mental health awareness and the accessibility of technology. </a:t>
            </a:r>
            <a:endParaRPr sz="1200">
              <a:solidFill>
                <a:srgbClr val="270A07"/>
              </a:solidFill>
              <a:latin typeface="Montserrat"/>
              <a:ea typeface="Montserrat"/>
              <a:cs typeface="Montserrat"/>
              <a:sym typeface="Montserrat"/>
            </a:endParaRPr>
          </a:p>
          <a:p>
            <a:pPr indent="0" lvl="0" marL="0" rtl="0" algn="l">
              <a:lnSpc>
                <a:spcPct val="150000"/>
              </a:lnSpc>
              <a:spcBef>
                <a:spcPts val="1200"/>
              </a:spcBef>
              <a:spcAft>
                <a:spcPts val="0"/>
              </a:spcAft>
              <a:buClr>
                <a:schemeClr val="dk1"/>
              </a:buClr>
              <a:buSzPts val="1100"/>
              <a:buFont typeface="Arial"/>
              <a:buNone/>
            </a:pPr>
            <a:r>
              <a:rPr lang="en" sz="1200">
                <a:solidFill>
                  <a:srgbClr val="270A07"/>
                </a:solidFill>
                <a:latin typeface="Montserrat"/>
                <a:ea typeface="Montserrat"/>
                <a:cs typeface="Montserrat"/>
                <a:sym typeface="Montserrat"/>
              </a:rPr>
              <a:t>Companies aim to incorporate apps into their wellness programs, recognizing that prioritizing employees' mental well-being directly correlates with boosting productivity.</a:t>
            </a:r>
            <a:endParaRPr sz="1200">
              <a:solidFill>
                <a:srgbClr val="270A07"/>
              </a:solidFill>
              <a:latin typeface="Montserrat"/>
              <a:ea typeface="Montserrat"/>
              <a:cs typeface="Montserrat"/>
              <a:sym typeface="Montserrat"/>
            </a:endParaRPr>
          </a:p>
          <a:p>
            <a:pPr indent="0" lvl="0" marL="0" rtl="0" algn="l">
              <a:lnSpc>
                <a:spcPct val="150000"/>
              </a:lnSpc>
              <a:spcBef>
                <a:spcPts val="1200"/>
              </a:spcBef>
              <a:spcAft>
                <a:spcPts val="1200"/>
              </a:spcAft>
              <a:buClr>
                <a:schemeClr val="dk1"/>
              </a:buClr>
              <a:buSzPts val="1100"/>
              <a:buFont typeface="Arial"/>
              <a:buNone/>
            </a:pPr>
            <a:r>
              <a:rPr lang="en" sz="1200">
                <a:solidFill>
                  <a:srgbClr val="270A07"/>
                </a:solidFill>
                <a:latin typeface="Montserrat"/>
                <a:ea typeface="Montserrat"/>
                <a:cs typeface="Montserrat"/>
                <a:sym typeface="Montserrat"/>
              </a:rPr>
              <a:t>Currently, there are no available apps or websites designed for companies to help them achieve this goal.</a:t>
            </a:r>
            <a:endParaRPr sz="1200">
              <a:solidFill>
                <a:srgbClr val="270A07"/>
              </a:solidFill>
              <a:latin typeface="Montserrat"/>
              <a:ea typeface="Montserrat"/>
              <a:cs typeface="Montserrat"/>
              <a:sym typeface="Montserrat"/>
            </a:endParaRPr>
          </a:p>
        </p:txBody>
      </p:sp>
      <p:sp>
        <p:nvSpPr>
          <p:cNvPr id="78" name="Google Shape;78;p15"/>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OVERVIEW</a:t>
            </a:r>
            <a:endParaRPr>
              <a:solidFill>
                <a:srgbClr val="270A07"/>
              </a:solidFill>
              <a:latin typeface="Montserrat SemiBold"/>
              <a:ea typeface="Montserrat SemiBold"/>
              <a:cs typeface="Montserrat SemiBold"/>
              <a:sym typeface="Montserrat SemiBold"/>
            </a:endParaRPr>
          </a:p>
        </p:txBody>
      </p:sp>
      <p:pic>
        <p:nvPicPr>
          <p:cNvPr id="79" name="Google Shape;79;p15"/>
          <p:cNvPicPr preferRelativeResize="0"/>
          <p:nvPr/>
        </p:nvPicPr>
        <p:blipFill>
          <a:blip r:embed="rId3">
            <a:alphaModFix/>
          </a:blip>
          <a:stretch>
            <a:fillRect/>
          </a:stretch>
        </p:blipFill>
        <p:spPr>
          <a:xfrm>
            <a:off x="5449883" y="1319324"/>
            <a:ext cx="3119368" cy="328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4451750" y="1153500"/>
            <a:ext cx="4231800" cy="2836508"/>
          </a:xfrm>
          <a:prstGeom prst="rect">
            <a:avLst/>
          </a:prstGeom>
          <a:noFill/>
          <a:ln>
            <a:noFill/>
          </a:ln>
        </p:spPr>
      </p:pic>
      <p:sp>
        <p:nvSpPr>
          <p:cNvPr id="85" name="Google Shape;85;p16"/>
          <p:cNvSpPr txBox="1"/>
          <p:nvPr>
            <p:ph idx="1" type="body"/>
          </p:nvPr>
        </p:nvSpPr>
        <p:spPr>
          <a:xfrm>
            <a:off x="277250" y="1508250"/>
            <a:ext cx="4231800" cy="2127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500">
                <a:solidFill>
                  <a:srgbClr val="270A07"/>
                </a:solidFill>
                <a:latin typeface="Montserrat SemiBold"/>
                <a:ea typeface="Montserrat SemiBold"/>
                <a:cs typeface="Montserrat SemiBold"/>
                <a:sym typeface="Montserrat SemiBold"/>
              </a:rPr>
              <a:t>OUR SOLUTION:</a:t>
            </a:r>
            <a:endParaRPr sz="1200">
              <a:solidFill>
                <a:srgbClr val="270A07"/>
              </a:solidFill>
              <a:latin typeface="Montserrat"/>
              <a:ea typeface="Montserrat"/>
              <a:cs typeface="Montserrat"/>
              <a:sym typeface="Montserrat"/>
            </a:endParaRPr>
          </a:p>
          <a:p>
            <a:pPr indent="0" lvl="0" marL="0" rtl="0" algn="l">
              <a:lnSpc>
                <a:spcPct val="150000"/>
              </a:lnSpc>
              <a:spcBef>
                <a:spcPts val="1200"/>
              </a:spcBef>
              <a:spcAft>
                <a:spcPts val="1200"/>
              </a:spcAft>
              <a:buNone/>
            </a:pPr>
            <a:r>
              <a:rPr lang="en" sz="1200">
                <a:solidFill>
                  <a:srgbClr val="270A07"/>
                </a:solidFill>
                <a:latin typeface="Montserrat"/>
                <a:ea typeface="Montserrat"/>
                <a:cs typeface="Montserrat"/>
                <a:sym typeface="Montserrat"/>
              </a:rPr>
              <a:t>We have created a user-friendly mental health website for companies, where their employees can track their mood, stress, and activity levels. Users can also receive helpful suggestions to manage stress and support their mental well-being.</a:t>
            </a:r>
            <a:endParaRPr sz="1200">
              <a:solidFill>
                <a:srgbClr val="270A07"/>
              </a:solidFill>
              <a:latin typeface="Montserrat"/>
              <a:ea typeface="Montserrat"/>
              <a:cs typeface="Montserrat"/>
              <a:sym typeface="Montserrat"/>
            </a:endParaRPr>
          </a:p>
        </p:txBody>
      </p:sp>
      <p:sp>
        <p:nvSpPr>
          <p:cNvPr id="86" name="Google Shape;86;p16"/>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OVERVIEW</a:t>
            </a:r>
            <a:endParaRPr>
              <a:solidFill>
                <a:srgbClr val="270A07"/>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27725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DATA </a:t>
            </a:r>
            <a:endParaRPr>
              <a:solidFill>
                <a:srgbClr val="270A07"/>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   </a:t>
            </a:r>
            <a:endParaRPr>
              <a:solidFill>
                <a:srgbClr val="270A07"/>
              </a:solidFill>
              <a:latin typeface="Montserrat SemiBold"/>
              <a:ea typeface="Montserrat SemiBold"/>
              <a:cs typeface="Montserrat SemiBold"/>
              <a:sym typeface="Montserrat SemiBold"/>
            </a:endParaRPr>
          </a:p>
        </p:txBody>
      </p:sp>
      <p:sp>
        <p:nvSpPr>
          <p:cNvPr id="92" name="Google Shape;92;p17"/>
          <p:cNvSpPr txBox="1"/>
          <p:nvPr>
            <p:ph idx="1" type="body"/>
          </p:nvPr>
        </p:nvSpPr>
        <p:spPr>
          <a:xfrm>
            <a:off x="351675" y="1064725"/>
            <a:ext cx="810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chemeClr val="hlink"/>
                </a:solidFill>
                <a:hlinkClick r:id="rId3"/>
              </a:rPr>
              <a:t>Link to datase</a:t>
            </a:r>
            <a:r>
              <a:rPr lang="en" sz="1200" u="sng">
                <a:solidFill>
                  <a:schemeClr val="hlink"/>
                </a:solidFill>
                <a:hlinkClick r:id="rId4"/>
              </a:rPr>
              <a:t>t</a:t>
            </a:r>
            <a:endParaRPr sz="1200">
              <a:solidFill>
                <a:srgbClr val="270A07"/>
              </a:solidFill>
              <a:latin typeface="Montserrat Medium"/>
              <a:ea typeface="Montserrat Medium"/>
              <a:cs typeface="Montserrat Medium"/>
              <a:sym typeface="Montserrat Medium"/>
            </a:endParaRPr>
          </a:p>
          <a:p>
            <a:pPr indent="0" lvl="0" marL="0" rtl="0" algn="l">
              <a:spcBef>
                <a:spcPts val="1200"/>
              </a:spcBef>
              <a:spcAft>
                <a:spcPts val="0"/>
              </a:spcAft>
              <a:buNone/>
            </a:pPr>
            <a:r>
              <a:rPr lang="en" sz="1300">
                <a:solidFill>
                  <a:srgbClr val="270A07"/>
                </a:solidFill>
                <a:latin typeface="Montserrat Medium"/>
                <a:ea typeface="Montserrat Medium"/>
                <a:cs typeface="Montserrat Medium"/>
                <a:sym typeface="Montserrat Medium"/>
              </a:rPr>
              <a:t>The dataset is a comprehensive collection of data encompassing 400 entries and 13 distinct variables. It offers insights into various aspects of sleep and daily routines, shedding light on factors influencing sleep quality, lifestyle choices, and cardiovascular health. Here are the key metrics:</a:t>
            </a:r>
            <a:endParaRPr sz="1300">
              <a:solidFill>
                <a:srgbClr val="270A07"/>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sz="1300">
              <a:solidFill>
                <a:srgbClr val="270A07"/>
              </a:solidFill>
              <a:latin typeface="Montserrat Medium"/>
              <a:ea typeface="Montserrat Medium"/>
              <a:cs typeface="Montserrat Medium"/>
              <a:sym typeface="Montserrat Medium"/>
            </a:endParaRPr>
          </a:p>
        </p:txBody>
      </p:sp>
      <p:pic>
        <p:nvPicPr>
          <p:cNvPr id="93" name="Google Shape;93;p17"/>
          <p:cNvPicPr preferRelativeResize="0"/>
          <p:nvPr/>
        </p:nvPicPr>
        <p:blipFill>
          <a:blip r:embed="rId5">
            <a:alphaModFix/>
          </a:blip>
          <a:stretch>
            <a:fillRect/>
          </a:stretch>
        </p:blipFill>
        <p:spPr>
          <a:xfrm>
            <a:off x="2550312" y="2632684"/>
            <a:ext cx="1843101" cy="1305450"/>
          </a:xfrm>
          <a:prstGeom prst="rect">
            <a:avLst/>
          </a:prstGeom>
          <a:noFill/>
          <a:ln>
            <a:noFill/>
          </a:ln>
        </p:spPr>
      </p:pic>
      <p:pic>
        <p:nvPicPr>
          <p:cNvPr id="94" name="Google Shape;94;p17"/>
          <p:cNvPicPr preferRelativeResize="0"/>
          <p:nvPr/>
        </p:nvPicPr>
        <p:blipFill rotWithShape="1">
          <a:blip r:embed="rId6">
            <a:alphaModFix/>
          </a:blip>
          <a:srcRect b="0" l="13111" r="0" t="0"/>
          <a:stretch/>
        </p:blipFill>
        <p:spPr>
          <a:xfrm>
            <a:off x="4624879" y="2521084"/>
            <a:ext cx="1663350" cy="1431925"/>
          </a:xfrm>
          <a:prstGeom prst="rect">
            <a:avLst/>
          </a:prstGeom>
          <a:noFill/>
          <a:ln>
            <a:noFill/>
          </a:ln>
        </p:spPr>
      </p:pic>
      <p:pic>
        <p:nvPicPr>
          <p:cNvPr id="95" name="Google Shape;95;p17"/>
          <p:cNvPicPr preferRelativeResize="0"/>
          <p:nvPr/>
        </p:nvPicPr>
        <p:blipFill>
          <a:blip r:embed="rId7">
            <a:alphaModFix/>
          </a:blip>
          <a:stretch>
            <a:fillRect/>
          </a:stretch>
        </p:blipFill>
        <p:spPr>
          <a:xfrm>
            <a:off x="353750" y="2703629"/>
            <a:ext cx="1914325" cy="1234505"/>
          </a:xfrm>
          <a:prstGeom prst="rect">
            <a:avLst/>
          </a:prstGeom>
          <a:noFill/>
          <a:ln>
            <a:noFill/>
          </a:ln>
        </p:spPr>
      </p:pic>
      <p:sp>
        <p:nvSpPr>
          <p:cNvPr id="96" name="Google Shape;96;p17"/>
          <p:cNvSpPr txBox="1"/>
          <p:nvPr/>
        </p:nvSpPr>
        <p:spPr>
          <a:xfrm>
            <a:off x="351625" y="4403600"/>
            <a:ext cx="5208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7" name="Google Shape;97;p17"/>
          <p:cNvSpPr txBox="1"/>
          <p:nvPr/>
        </p:nvSpPr>
        <p:spPr>
          <a:xfrm>
            <a:off x="224088" y="4008375"/>
            <a:ext cx="2233200" cy="5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70A07"/>
                </a:solidFill>
                <a:latin typeface="Montserrat"/>
                <a:ea typeface="Montserrat"/>
                <a:cs typeface="Montserrat"/>
                <a:sym typeface="Montserrat"/>
              </a:rPr>
              <a:t>Sleep Metrics</a:t>
            </a:r>
            <a:r>
              <a:rPr lang="en" sz="1300">
                <a:solidFill>
                  <a:srgbClr val="270A07"/>
                </a:solidFill>
                <a:latin typeface="Montserrat Medium"/>
                <a:ea typeface="Montserrat Medium"/>
                <a:cs typeface="Montserrat Medium"/>
                <a:sym typeface="Montserrat Medium"/>
              </a:rPr>
              <a:t>: </a:t>
            </a:r>
            <a:endParaRPr sz="1300">
              <a:solidFill>
                <a:srgbClr val="270A07"/>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100">
                <a:solidFill>
                  <a:srgbClr val="270A07"/>
                </a:solidFill>
                <a:latin typeface="Montserrat Medium"/>
                <a:ea typeface="Montserrat Medium"/>
                <a:cs typeface="Montserrat Medium"/>
                <a:sym typeface="Montserrat Medium"/>
              </a:rPr>
              <a:t>Sleep duration and quality</a:t>
            </a:r>
            <a:endParaRPr sz="1600">
              <a:solidFill>
                <a:schemeClr val="dk2"/>
              </a:solidFill>
            </a:endParaRPr>
          </a:p>
        </p:txBody>
      </p:sp>
      <p:sp>
        <p:nvSpPr>
          <p:cNvPr id="98" name="Google Shape;98;p17"/>
          <p:cNvSpPr txBox="1"/>
          <p:nvPr/>
        </p:nvSpPr>
        <p:spPr>
          <a:xfrm>
            <a:off x="4624866" y="4008375"/>
            <a:ext cx="2233200" cy="77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70A07"/>
                </a:solidFill>
                <a:latin typeface="Montserrat"/>
                <a:ea typeface="Montserrat"/>
                <a:cs typeface="Montserrat"/>
                <a:sym typeface="Montserrat"/>
              </a:rPr>
              <a:t>Cardiovascular Health</a:t>
            </a:r>
            <a:r>
              <a:rPr lang="en" sz="1300">
                <a:solidFill>
                  <a:srgbClr val="270A07"/>
                </a:solidFill>
                <a:latin typeface="Montserrat Medium"/>
                <a:ea typeface="Montserrat Medium"/>
                <a:cs typeface="Montserrat Medium"/>
                <a:sym typeface="Montserrat Medium"/>
              </a:rPr>
              <a:t>: </a:t>
            </a:r>
            <a:r>
              <a:rPr lang="en" sz="1100">
                <a:solidFill>
                  <a:srgbClr val="270A07"/>
                </a:solidFill>
                <a:latin typeface="Montserrat Medium"/>
                <a:ea typeface="Montserrat Medium"/>
                <a:cs typeface="Montserrat Medium"/>
                <a:sym typeface="Montserrat Medium"/>
              </a:rPr>
              <a:t>Blood pressure and heart rate measurements</a:t>
            </a:r>
            <a:endParaRPr sz="1700">
              <a:solidFill>
                <a:schemeClr val="dk2"/>
              </a:solidFill>
            </a:endParaRPr>
          </a:p>
        </p:txBody>
      </p:sp>
      <p:sp>
        <p:nvSpPr>
          <p:cNvPr id="99" name="Google Shape;99;p17"/>
          <p:cNvSpPr txBox="1"/>
          <p:nvPr/>
        </p:nvSpPr>
        <p:spPr>
          <a:xfrm>
            <a:off x="2457312" y="4008375"/>
            <a:ext cx="22332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70A07"/>
                </a:solidFill>
                <a:latin typeface="Montserrat"/>
                <a:ea typeface="Montserrat"/>
                <a:cs typeface="Montserrat"/>
                <a:sym typeface="Montserrat"/>
              </a:rPr>
              <a:t>Lifestyle Factors: </a:t>
            </a:r>
            <a:r>
              <a:rPr lang="en" sz="1100">
                <a:solidFill>
                  <a:srgbClr val="270A07"/>
                </a:solidFill>
                <a:latin typeface="Montserrat Medium"/>
                <a:ea typeface="Montserrat Medium"/>
                <a:cs typeface="Montserrat Medium"/>
                <a:sym typeface="Montserrat Medium"/>
              </a:rPr>
              <a:t>Physical level activities, stress levels, and BMI categories</a:t>
            </a:r>
            <a:endParaRPr sz="1700">
              <a:solidFill>
                <a:schemeClr val="dk2"/>
              </a:solidFill>
            </a:endParaRPr>
          </a:p>
        </p:txBody>
      </p:sp>
      <p:sp>
        <p:nvSpPr>
          <p:cNvPr id="100" name="Google Shape;100;p17"/>
          <p:cNvSpPr txBox="1"/>
          <p:nvPr/>
        </p:nvSpPr>
        <p:spPr>
          <a:xfrm>
            <a:off x="6910800" y="4008375"/>
            <a:ext cx="2133300" cy="9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70A07"/>
                </a:solidFill>
                <a:latin typeface="Montserrat"/>
                <a:ea typeface="Montserrat"/>
                <a:cs typeface="Montserrat"/>
                <a:sym typeface="Montserrat"/>
              </a:rPr>
              <a:t>Sleep Disorder</a:t>
            </a:r>
            <a:r>
              <a:rPr lang="en" sz="1300">
                <a:solidFill>
                  <a:srgbClr val="270A07"/>
                </a:solidFill>
                <a:latin typeface="Montserrat Medium"/>
                <a:ea typeface="Montserrat Medium"/>
                <a:cs typeface="Montserrat Medium"/>
                <a:sym typeface="Montserrat Medium"/>
              </a:rPr>
              <a:t>: </a:t>
            </a:r>
            <a:r>
              <a:rPr lang="en" sz="1100">
                <a:solidFill>
                  <a:srgbClr val="270A07"/>
                </a:solidFill>
                <a:latin typeface="Montserrat Medium"/>
                <a:ea typeface="Montserrat Medium"/>
                <a:cs typeface="Montserrat Medium"/>
                <a:sym typeface="Montserrat Medium"/>
              </a:rPr>
              <a:t>Occurrences of sleep disorders such as Insomnia and Sleep Apnea</a:t>
            </a:r>
            <a:endParaRPr sz="1700">
              <a:solidFill>
                <a:schemeClr val="dk2"/>
              </a:solidFill>
            </a:endParaRPr>
          </a:p>
        </p:txBody>
      </p:sp>
      <p:pic>
        <p:nvPicPr>
          <p:cNvPr id="101" name="Google Shape;101;p17"/>
          <p:cNvPicPr preferRelativeResize="0"/>
          <p:nvPr/>
        </p:nvPicPr>
        <p:blipFill>
          <a:blip r:embed="rId8">
            <a:alphaModFix/>
          </a:blip>
          <a:stretch>
            <a:fillRect/>
          </a:stretch>
        </p:blipFill>
        <p:spPr>
          <a:xfrm>
            <a:off x="7082775" y="2632675"/>
            <a:ext cx="1377310" cy="130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0E3"/>
        </a:solidFill>
      </p:bgPr>
    </p:bg>
    <p:spTree>
      <p:nvGrpSpPr>
        <p:cNvPr id="105" name="Shape 105"/>
        <p:cNvGrpSpPr/>
        <p:nvPr/>
      </p:nvGrpSpPr>
      <p:grpSpPr>
        <a:xfrm>
          <a:off x="0" y="0"/>
          <a:ext cx="0" cy="0"/>
          <a:chOff x="0" y="0"/>
          <a:chExt cx="0" cy="0"/>
        </a:xfrm>
      </p:grpSpPr>
      <p:sp>
        <p:nvSpPr>
          <p:cNvPr id="106" name="Google Shape;106;p18"/>
          <p:cNvSpPr/>
          <p:nvPr/>
        </p:nvSpPr>
        <p:spPr>
          <a:xfrm>
            <a:off x="4094100" y="944393"/>
            <a:ext cx="4578300" cy="41097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8"/>
          <p:cNvSpPr txBox="1"/>
          <p:nvPr>
            <p:ph type="title"/>
          </p:nvPr>
        </p:nvSpPr>
        <p:spPr>
          <a:xfrm>
            <a:off x="23940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DEMOGRAPHIC ANALYSIS</a:t>
            </a:r>
            <a:r>
              <a:rPr lang="en">
                <a:solidFill>
                  <a:srgbClr val="270A07"/>
                </a:solidFill>
                <a:latin typeface="Montserrat SemiBold"/>
                <a:ea typeface="Montserrat SemiBold"/>
                <a:cs typeface="Montserrat SemiBold"/>
                <a:sym typeface="Montserrat SemiBold"/>
              </a:rPr>
              <a:t> </a:t>
            </a:r>
            <a:endParaRPr>
              <a:solidFill>
                <a:srgbClr val="270A07"/>
              </a:solidFill>
              <a:latin typeface="Montserrat SemiBold"/>
              <a:ea typeface="Montserrat SemiBold"/>
              <a:cs typeface="Montserrat SemiBold"/>
              <a:sym typeface="Montserrat SemiBold"/>
            </a:endParaRPr>
          </a:p>
        </p:txBody>
      </p:sp>
      <p:sp>
        <p:nvSpPr>
          <p:cNvPr id="108" name="Google Shape;108;p18"/>
          <p:cNvSpPr txBox="1"/>
          <p:nvPr>
            <p:ph idx="1" type="body"/>
          </p:nvPr>
        </p:nvSpPr>
        <p:spPr>
          <a:xfrm>
            <a:off x="194825" y="1095425"/>
            <a:ext cx="3046200" cy="36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70A07"/>
                </a:solidFill>
                <a:latin typeface="Montserrat"/>
                <a:ea typeface="Montserrat"/>
                <a:cs typeface="Montserrat"/>
                <a:sym typeface="Montserrat"/>
              </a:rPr>
              <a:t>Are there differences in stress levels between males and females, or across different age groups?</a:t>
            </a:r>
            <a:endParaRPr b="1" sz="1200">
              <a:solidFill>
                <a:srgbClr val="270A07"/>
              </a:solidFill>
              <a:latin typeface="Montserrat"/>
              <a:ea typeface="Montserrat"/>
              <a:cs typeface="Montserrat"/>
              <a:sym typeface="Montserrat"/>
            </a:endParaRPr>
          </a:p>
          <a:p>
            <a:pPr indent="0" lvl="0" marL="0" rtl="0" algn="l">
              <a:spcBef>
                <a:spcPts val="1200"/>
              </a:spcBef>
              <a:spcAft>
                <a:spcPts val="0"/>
              </a:spcAft>
              <a:buNone/>
            </a:pPr>
            <a:r>
              <a:rPr lang="en" sz="1200">
                <a:solidFill>
                  <a:srgbClr val="270A07"/>
                </a:solidFill>
                <a:latin typeface="Montserrat Medium"/>
                <a:ea typeface="Montserrat Medium"/>
                <a:cs typeface="Montserrat Medium"/>
                <a:sym typeface="Montserrat Medium"/>
              </a:rPr>
              <a:t>Stress levels vary across age groups, with the 20-30 age group reporting the highest average stress levels (7.32) and the 50-60 age group reporting the lowest (4.45). Generally, stress levels appear to decrease with age, with the youngest age group exhibiting the highest stress levels. </a:t>
            </a:r>
            <a:endParaRPr sz="1200">
              <a:solidFill>
                <a:srgbClr val="270A07"/>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sz="1300">
              <a:solidFill>
                <a:srgbClr val="270A07"/>
              </a:solidFill>
              <a:latin typeface="Montserrat Medium"/>
              <a:ea typeface="Montserrat Medium"/>
              <a:cs typeface="Montserrat Medium"/>
              <a:sym typeface="Montserrat Medium"/>
            </a:endParaRPr>
          </a:p>
        </p:txBody>
      </p:sp>
      <p:pic>
        <p:nvPicPr>
          <p:cNvPr id="109" name="Google Shape;109;p18"/>
          <p:cNvPicPr preferRelativeResize="0"/>
          <p:nvPr/>
        </p:nvPicPr>
        <p:blipFill rotWithShape="1">
          <a:blip r:embed="rId3">
            <a:alphaModFix/>
          </a:blip>
          <a:srcRect b="1767" l="0" r="1302" t="1107"/>
          <a:stretch/>
        </p:blipFill>
        <p:spPr>
          <a:xfrm>
            <a:off x="4666100" y="1029709"/>
            <a:ext cx="3255175" cy="1869426"/>
          </a:xfrm>
          <a:prstGeom prst="rect">
            <a:avLst/>
          </a:prstGeom>
          <a:noFill/>
          <a:ln>
            <a:noFill/>
          </a:ln>
        </p:spPr>
      </p:pic>
      <p:pic>
        <p:nvPicPr>
          <p:cNvPr id="110" name="Google Shape;110;p18"/>
          <p:cNvPicPr preferRelativeResize="0"/>
          <p:nvPr/>
        </p:nvPicPr>
        <p:blipFill rotWithShape="1">
          <a:blip r:embed="rId4">
            <a:alphaModFix/>
          </a:blip>
          <a:srcRect b="0" l="0" r="793" t="0"/>
          <a:stretch/>
        </p:blipFill>
        <p:spPr>
          <a:xfrm>
            <a:off x="4416688" y="2920534"/>
            <a:ext cx="3858799" cy="195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14" name="Shape 114"/>
        <p:cNvGrpSpPr/>
        <p:nvPr/>
      </p:nvGrpSpPr>
      <p:grpSpPr>
        <a:xfrm>
          <a:off x="0" y="0"/>
          <a:ext cx="0" cy="0"/>
          <a:chOff x="0" y="0"/>
          <a:chExt cx="0" cy="0"/>
        </a:xfrm>
      </p:grpSpPr>
      <p:sp>
        <p:nvSpPr>
          <p:cNvPr id="115" name="Google Shape;115;p19"/>
          <p:cNvSpPr/>
          <p:nvPr/>
        </p:nvSpPr>
        <p:spPr>
          <a:xfrm>
            <a:off x="3330225" y="994275"/>
            <a:ext cx="5429700" cy="39624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9"/>
          <p:cNvSpPr txBox="1"/>
          <p:nvPr>
            <p:ph type="title"/>
          </p:nvPr>
        </p:nvSpPr>
        <p:spPr>
          <a:xfrm>
            <a:off x="23940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270A07"/>
                </a:solidFill>
                <a:latin typeface="Montserrat SemiBold"/>
                <a:ea typeface="Montserrat SemiBold"/>
                <a:cs typeface="Montserrat SemiBold"/>
                <a:sym typeface="Montserrat SemiBold"/>
              </a:rPr>
              <a:t>HEALTH AND LIFESTYLE ANALYSIS</a:t>
            </a:r>
            <a:endParaRPr>
              <a:solidFill>
                <a:srgbClr val="270A07"/>
              </a:solidFill>
              <a:latin typeface="Montserrat SemiBold"/>
              <a:ea typeface="Montserrat SemiBold"/>
              <a:cs typeface="Montserrat SemiBold"/>
              <a:sym typeface="Montserrat SemiBold"/>
            </a:endParaRPr>
          </a:p>
        </p:txBody>
      </p:sp>
      <p:sp>
        <p:nvSpPr>
          <p:cNvPr id="117" name="Google Shape;117;p19"/>
          <p:cNvSpPr txBox="1"/>
          <p:nvPr>
            <p:ph idx="1" type="body"/>
          </p:nvPr>
        </p:nvSpPr>
        <p:spPr>
          <a:xfrm>
            <a:off x="239400" y="1089000"/>
            <a:ext cx="3046200" cy="363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rgbClr val="270A07"/>
                </a:solidFill>
                <a:latin typeface="Montserrat"/>
                <a:ea typeface="Montserrat"/>
                <a:cs typeface="Montserrat"/>
                <a:sym typeface="Montserrat"/>
              </a:rPr>
              <a:t>Are individuals with higher BMI categories more likely to experience sleep disorders or higher stress stress levels?</a:t>
            </a:r>
            <a:endParaRPr b="1" sz="1200">
              <a:solidFill>
                <a:srgbClr val="270A07"/>
              </a:solidFill>
              <a:latin typeface="Montserrat"/>
              <a:ea typeface="Montserrat"/>
              <a:cs typeface="Montserrat"/>
              <a:sym typeface="Montserrat"/>
            </a:endParaRPr>
          </a:p>
          <a:p>
            <a:pPr indent="0" lvl="0" marL="0" rtl="0" algn="l">
              <a:spcBef>
                <a:spcPts val="1200"/>
              </a:spcBef>
              <a:spcAft>
                <a:spcPts val="0"/>
              </a:spcAft>
              <a:buNone/>
            </a:pPr>
            <a:r>
              <a:rPr lang="en" sz="1100">
                <a:solidFill>
                  <a:srgbClr val="270A07"/>
                </a:solidFill>
                <a:latin typeface="Montserrat Medium"/>
                <a:ea typeface="Montserrat Medium"/>
                <a:cs typeface="Montserrat Medium"/>
                <a:sym typeface="Montserrat Medium"/>
              </a:rPr>
              <a:t>Stress levels tend to increase slightly as BMI categories increase, with ‘Normal’ individuals experiencing a mean stress level of 5.13, ‘Obese’ Individuals at 5.7, and ‘Overweight’ individuals at 5.73. We also notice that individuals who are overweight/obese tend to experience more sleep disorders (insomnia or sleep apnea).</a:t>
            </a:r>
            <a:endParaRPr sz="1100">
              <a:solidFill>
                <a:srgbClr val="270A07"/>
              </a:solidFill>
              <a:latin typeface="Montserrat Medium"/>
              <a:ea typeface="Montserrat Medium"/>
              <a:cs typeface="Montserrat Medium"/>
              <a:sym typeface="Montserrat Medium"/>
            </a:endParaRPr>
          </a:p>
          <a:p>
            <a:pPr indent="0" lvl="0" marL="0" rtl="0" algn="l">
              <a:spcBef>
                <a:spcPts val="1200"/>
              </a:spcBef>
              <a:spcAft>
                <a:spcPts val="1200"/>
              </a:spcAft>
              <a:buNone/>
            </a:pPr>
            <a:r>
              <a:rPr lang="en" sz="1100">
                <a:solidFill>
                  <a:srgbClr val="270A07"/>
                </a:solidFill>
                <a:latin typeface="Montserrat Medium"/>
                <a:ea typeface="Montserrat Medium"/>
                <a:cs typeface="Montserrat Medium"/>
                <a:sym typeface="Montserrat Medium"/>
              </a:rPr>
              <a:t>*There is a low count for obese individuals due to the fact that there aren’t there much obese individuals in our dataset.</a:t>
            </a:r>
            <a:endParaRPr sz="1300">
              <a:solidFill>
                <a:srgbClr val="270A07"/>
              </a:solidFill>
              <a:latin typeface="Montserrat Medium"/>
              <a:ea typeface="Montserrat Medium"/>
              <a:cs typeface="Montserrat Medium"/>
              <a:sym typeface="Montserrat Medium"/>
            </a:endParaRPr>
          </a:p>
        </p:txBody>
      </p:sp>
      <p:pic>
        <p:nvPicPr>
          <p:cNvPr id="118" name="Google Shape;118;p19"/>
          <p:cNvPicPr preferRelativeResize="0"/>
          <p:nvPr/>
        </p:nvPicPr>
        <p:blipFill rotWithShape="1">
          <a:blip r:embed="rId3">
            <a:alphaModFix/>
          </a:blip>
          <a:srcRect b="1195" l="0" r="0" t="0"/>
          <a:stretch/>
        </p:blipFill>
        <p:spPr>
          <a:xfrm>
            <a:off x="3527500" y="1259724"/>
            <a:ext cx="4973625" cy="3525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22" name="Shape 122"/>
        <p:cNvGrpSpPr/>
        <p:nvPr/>
      </p:nvGrpSpPr>
      <p:grpSpPr>
        <a:xfrm>
          <a:off x="0" y="0"/>
          <a:ext cx="0" cy="0"/>
          <a:chOff x="0" y="0"/>
          <a:chExt cx="0" cy="0"/>
        </a:xfrm>
      </p:grpSpPr>
      <p:sp>
        <p:nvSpPr>
          <p:cNvPr id="123" name="Google Shape;123;p20"/>
          <p:cNvSpPr/>
          <p:nvPr/>
        </p:nvSpPr>
        <p:spPr>
          <a:xfrm>
            <a:off x="3180525" y="887900"/>
            <a:ext cx="5894700" cy="37404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0"/>
          <p:cNvSpPr txBox="1"/>
          <p:nvPr>
            <p:ph type="title"/>
          </p:nvPr>
        </p:nvSpPr>
        <p:spPr>
          <a:xfrm>
            <a:off x="23940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270A07"/>
                </a:solidFill>
                <a:latin typeface="Montserrat SemiBold"/>
                <a:ea typeface="Montserrat SemiBold"/>
                <a:cs typeface="Montserrat SemiBold"/>
                <a:sym typeface="Montserrat SemiBold"/>
              </a:rPr>
              <a:t>HEALTH AND LIFESTYLE ANALYSIS (cont)</a:t>
            </a:r>
            <a:endParaRPr>
              <a:solidFill>
                <a:srgbClr val="270A07"/>
              </a:solidFill>
              <a:latin typeface="Montserrat SemiBold"/>
              <a:ea typeface="Montserrat SemiBold"/>
              <a:cs typeface="Montserrat SemiBold"/>
              <a:sym typeface="Montserrat SemiBold"/>
            </a:endParaRPr>
          </a:p>
        </p:txBody>
      </p:sp>
      <p:sp>
        <p:nvSpPr>
          <p:cNvPr id="125" name="Google Shape;125;p20"/>
          <p:cNvSpPr txBox="1"/>
          <p:nvPr>
            <p:ph idx="1" type="body"/>
          </p:nvPr>
        </p:nvSpPr>
        <p:spPr>
          <a:xfrm>
            <a:off x="239400" y="1089000"/>
            <a:ext cx="3046200" cy="3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70A07"/>
                </a:solidFill>
                <a:latin typeface="Montserrat"/>
                <a:ea typeface="Montserrat"/>
                <a:cs typeface="Montserrat"/>
                <a:sym typeface="Montserrat"/>
              </a:rPr>
              <a:t>Are there differences in sleep patterns or stress levels between individuals with sedentary lifestyles and those with more active lifestyles?</a:t>
            </a:r>
            <a:endParaRPr b="1" sz="1200">
              <a:solidFill>
                <a:srgbClr val="270A07"/>
              </a:solidFill>
              <a:latin typeface="Montserrat"/>
              <a:ea typeface="Montserrat"/>
              <a:cs typeface="Montserrat"/>
              <a:sym typeface="Montserrat"/>
            </a:endParaRPr>
          </a:p>
          <a:p>
            <a:pPr indent="0" lvl="0" marL="0" rtl="0" algn="l">
              <a:spcBef>
                <a:spcPts val="1200"/>
              </a:spcBef>
              <a:spcAft>
                <a:spcPts val="1200"/>
              </a:spcAft>
              <a:buNone/>
            </a:pPr>
            <a:r>
              <a:rPr lang="en" sz="1100">
                <a:solidFill>
                  <a:srgbClr val="270A07"/>
                </a:solidFill>
                <a:latin typeface="Montserrat Medium"/>
                <a:ea typeface="Montserrat Medium"/>
                <a:cs typeface="Montserrat Medium"/>
                <a:sym typeface="Montserrat Medium"/>
              </a:rPr>
              <a:t>Individuals with sedentary lifestyles tend to have shorter sleep durations on average compared to those with active lifestyle. Additionally, sedentary individuals experience higher stress levels compared to their more active counterparts.</a:t>
            </a:r>
            <a:endParaRPr sz="1300">
              <a:solidFill>
                <a:srgbClr val="270A07"/>
              </a:solidFill>
              <a:latin typeface="Montserrat Medium"/>
              <a:ea typeface="Montserrat Medium"/>
              <a:cs typeface="Montserrat Medium"/>
              <a:sym typeface="Montserrat Medium"/>
            </a:endParaRPr>
          </a:p>
        </p:txBody>
      </p:sp>
      <p:pic>
        <p:nvPicPr>
          <p:cNvPr id="126" name="Google Shape;126;p20"/>
          <p:cNvPicPr preferRelativeResize="0"/>
          <p:nvPr/>
        </p:nvPicPr>
        <p:blipFill>
          <a:blip r:embed="rId3">
            <a:alphaModFix/>
          </a:blip>
          <a:stretch>
            <a:fillRect/>
          </a:stretch>
        </p:blipFill>
        <p:spPr>
          <a:xfrm>
            <a:off x="3331175" y="1445112"/>
            <a:ext cx="5381326" cy="2625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0E3"/>
        </a:solidFill>
      </p:bgPr>
    </p:bg>
    <p:spTree>
      <p:nvGrpSpPr>
        <p:cNvPr id="130" name="Shape 130"/>
        <p:cNvGrpSpPr/>
        <p:nvPr/>
      </p:nvGrpSpPr>
      <p:grpSpPr>
        <a:xfrm>
          <a:off x="0" y="0"/>
          <a:ext cx="0" cy="0"/>
          <a:chOff x="0" y="0"/>
          <a:chExt cx="0" cy="0"/>
        </a:xfrm>
      </p:grpSpPr>
      <p:sp>
        <p:nvSpPr>
          <p:cNvPr id="131" name="Google Shape;131;p21"/>
          <p:cNvSpPr/>
          <p:nvPr/>
        </p:nvSpPr>
        <p:spPr>
          <a:xfrm>
            <a:off x="3350825" y="975475"/>
            <a:ext cx="5744700" cy="3684600"/>
          </a:xfrm>
          <a:prstGeom prst="flowChartAlternateProcess">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1"/>
          <p:cNvSpPr txBox="1"/>
          <p:nvPr>
            <p:ph type="title"/>
          </p:nvPr>
        </p:nvSpPr>
        <p:spPr>
          <a:xfrm>
            <a:off x="239400" y="45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70A07"/>
                </a:solidFill>
                <a:latin typeface="Montserrat SemiBold"/>
                <a:ea typeface="Montserrat SemiBold"/>
                <a:cs typeface="Montserrat SemiBold"/>
                <a:sym typeface="Montserrat SemiBold"/>
              </a:rPr>
              <a:t>Sleep Patterns and Disorders</a:t>
            </a:r>
            <a:endParaRPr>
              <a:solidFill>
                <a:srgbClr val="270A07"/>
              </a:solidFill>
              <a:latin typeface="Montserrat SemiBold"/>
              <a:ea typeface="Montserrat SemiBold"/>
              <a:cs typeface="Montserrat SemiBold"/>
              <a:sym typeface="Montserrat SemiBold"/>
            </a:endParaRPr>
          </a:p>
        </p:txBody>
      </p:sp>
      <p:sp>
        <p:nvSpPr>
          <p:cNvPr id="133" name="Google Shape;133;p21"/>
          <p:cNvSpPr txBox="1"/>
          <p:nvPr>
            <p:ph idx="1" type="body"/>
          </p:nvPr>
        </p:nvSpPr>
        <p:spPr>
          <a:xfrm>
            <a:off x="207725" y="1140600"/>
            <a:ext cx="3046200" cy="3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70A07"/>
                </a:solidFill>
                <a:latin typeface="Montserrat"/>
                <a:ea typeface="Montserrat"/>
                <a:cs typeface="Montserrat"/>
                <a:sym typeface="Montserrat"/>
              </a:rPr>
              <a:t>Do individuals with sleep disorders report lower sleep quality and higher stress levels compared to those without sleep disorders</a:t>
            </a:r>
            <a:r>
              <a:rPr b="1" lang="en" sz="1200">
                <a:solidFill>
                  <a:srgbClr val="270A07"/>
                </a:solidFill>
                <a:latin typeface="Montserrat"/>
                <a:ea typeface="Montserrat"/>
                <a:cs typeface="Montserrat"/>
                <a:sym typeface="Montserrat"/>
              </a:rPr>
              <a:t>?</a:t>
            </a:r>
            <a:endParaRPr b="1" sz="1200">
              <a:solidFill>
                <a:srgbClr val="270A07"/>
              </a:solidFill>
              <a:latin typeface="Montserrat"/>
              <a:ea typeface="Montserrat"/>
              <a:cs typeface="Montserrat"/>
              <a:sym typeface="Montserrat"/>
            </a:endParaRPr>
          </a:p>
          <a:p>
            <a:pPr indent="0" lvl="0" marL="0" rtl="0" algn="l">
              <a:spcBef>
                <a:spcPts val="1200"/>
              </a:spcBef>
              <a:spcAft>
                <a:spcPts val="1200"/>
              </a:spcAft>
              <a:buNone/>
            </a:pPr>
            <a:r>
              <a:rPr lang="en" sz="1100">
                <a:solidFill>
                  <a:srgbClr val="270A07"/>
                </a:solidFill>
                <a:latin typeface="Montserrat Medium"/>
                <a:ea typeface="Montserrat Medium"/>
                <a:cs typeface="Montserrat Medium"/>
                <a:sym typeface="Montserrat Medium"/>
              </a:rPr>
              <a:t>Individuals with sleep disorders tend to report lower quality of sleep and higher stress levels compared to those without sleep disorders. These results are statistically significant, as indicated by the very low p-values in our research.</a:t>
            </a:r>
            <a:endParaRPr sz="1300">
              <a:solidFill>
                <a:srgbClr val="270A07"/>
              </a:solidFill>
              <a:latin typeface="Montserrat Medium"/>
              <a:ea typeface="Montserrat Medium"/>
              <a:cs typeface="Montserrat Medium"/>
              <a:sym typeface="Montserrat Medium"/>
            </a:endParaRPr>
          </a:p>
        </p:txBody>
      </p:sp>
      <p:pic>
        <p:nvPicPr>
          <p:cNvPr id="134" name="Google Shape;134;p21"/>
          <p:cNvPicPr preferRelativeResize="0"/>
          <p:nvPr/>
        </p:nvPicPr>
        <p:blipFill rotWithShape="1">
          <a:blip r:embed="rId3">
            <a:alphaModFix/>
          </a:blip>
          <a:srcRect b="1215" l="635" r="0" t="0"/>
          <a:stretch/>
        </p:blipFill>
        <p:spPr>
          <a:xfrm>
            <a:off x="3580368" y="1292728"/>
            <a:ext cx="5285600" cy="30500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